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notesMasterIdLst>
    <p:notesMasterId r:id="rId10"/>
  </p:notesMasterIdLst>
  <p:sldIdLst>
    <p:sldId id="256" r:id="rId2"/>
    <p:sldId id="257" r:id="rId3"/>
    <p:sldId id="264" r:id="rId4"/>
    <p:sldId id="266" r:id="rId5"/>
    <p:sldId id="265"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18" autoAdjust="0"/>
  </p:normalViewPr>
  <p:slideViewPr>
    <p:cSldViewPr>
      <p:cViewPr>
        <p:scale>
          <a:sx n="66" d="100"/>
          <a:sy n="66" d="100"/>
        </p:scale>
        <p:origin x="-48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D1D824-C7BE-4CB7-8250-FED421DACC6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52BACB6-B4F6-48E4-A848-866B1899D4BF}">
      <dgm:prSet phldrT="[Text]"/>
      <dgm:spPr/>
      <dgm:t>
        <a:bodyPr/>
        <a:lstStyle/>
        <a:p>
          <a:r>
            <a:rPr lang="en-US" dirty="0" smtClean="0"/>
            <a:t>SWDA</a:t>
          </a:r>
          <a:endParaRPr lang="en-US" dirty="0"/>
        </a:p>
      </dgm:t>
    </dgm:pt>
    <dgm:pt modelId="{8C6C4362-F57F-4253-8488-B8EE0B1A4FAF}" type="parTrans" cxnId="{B6248FD1-2A9D-4AFA-BBAF-4EC98351B45F}">
      <dgm:prSet/>
      <dgm:spPr/>
      <dgm:t>
        <a:bodyPr/>
        <a:lstStyle/>
        <a:p>
          <a:endParaRPr lang="en-US"/>
        </a:p>
      </dgm:t>
    </dgm:pt>
    <dgm:pt modelId="{DC7EF272-FBC9-4CD8-8E72-6EA6A721E133}" type="sibTrans" cxnId="{B6248FD1-2A9D-4AFA-BBAF-4EC98351B45F}">
      <dgm:prSet/>
      <dgm:spPr/>
      <dgm:t>
        <a:bodyPr/>
        <a:lstStyle/>
        <a:p>
          <a:endParaRPr lang="en-US"/>
        </a:p>
      </dgm:t>
    </dgm:pt>
    <dgm:pt modelId="{E03898FE-A38F-4A21-B4C2-B2CDF3860302}">
      <dgm:prSet phldrT="[Text]"/>
      <dgm:spPr/>
      <dgm:t>
        <a:bodyPr/>
        <a:lstStyle/>
        <a:p>
          <a:r>
            <a:rPr lang="en-US" dirty="0" smtClean="0"/>
            <a:t>The Safe Drinking Water Act (SDWA) is the primary federal law that ensures the quality of national drinking water. The SWDA is overseen by the US Environmental Protection Agency (EPA). </a:t>
          </a:r>
          <a:endParaRPr lang="en-US" dirty="0"/>
        </a:p>
      </dgm:t>
    </dgm:pt>
    <dgm:pt modelId="{C22A4D71-5E91-4AF6-8CD3-F3F29B057131}" type="parTrans" cxnId="{91FA93CA-2867-4DF3-960D-120B2270DDA6}">
      <dgm:prSet/>
      <dgm:spPr/>
      <dgm:t>
        <a:bodyPr/>
        <a:lstStyle/>
        <a:p>
          <a:endParaRPr lang="en-US"/>
        </a:p>
      </dgm:t>
    </dgm:pt>
    <dgm:pt modelId="{9907CF17-B6B9-436F-A056-A994D27E5957}" type="sibTrans" cxnId="{91FA93CA-2867-4DF3-960D-120B2270DDA6}">
      <dgm:prSet/>
      <dgm:spPr/>
      <dgm:t>
        <a:bodyPr/>
        <a:lstStyle/>
        <a:p>
          <a:endParaRPr lang="en-US"/>
        </a:p>
      </dgm:t>
    </dgm:pt>
    <dgm:pt modelId="{4283414A-B17D-4529-BB65-C4C9C5AD9397}">
      <dgm:prSet phldrT="[Text]"/>
      <dgm:spPr/>
      <dgm:t>
        <a:bodyPr/>
        <a:lstStyle/>
        <a:p>
          <a:r>
            <a:rPr lang="en-US" dirty="0" smtClean="0"/>
            <a:t>MCLG</a:t>
          </a:r>
          <a:endParaRPr lang="en-US" dirty="0"/>
        </a:p>
      </dgm:t>
    </dgm:pt>
    <dgm:pt modelId="{CD9D55DF-3B0A-4BBB-A387-64CD05F41DA0}" type="parTrans" cxnId="{339F46A3-B1D4-413C-8C30-2D1EF07E3E69}">
      <dgm:prSet/>
      <dgm:spPr/>
      <dgm:t>
        <a:bodyPr/>
        <a:lstStyle/>
        <a:p>
          <a:endParaRPr lang="en-US"/>
        </a:p>
      </dgm:t>
    </dgm:pt>
    <dgm:pt modelId="{C1717F6F-3A89-4F6F-A075-8F822A7694FC}" type="sibTrans" cxnId="{339F46A3-B1D4-413C-8C30-2D1EF07E3E69}">
      <dgm:prSet/>
      <dgm:spPr/>
      <dgm:t>
        <a:bodyPr/>
        <a:lstStyle/>
        <a:p>
          <a:endParaRPr lang="en-US"/>
        </a:p>
      </dgm:t>
    </dgm:pt>
    <dgm:pt modelId="{81DC6E37-B398-49F9-BE32-CA9BD757CE93}">
      <dgm:prSet phldrT="[Text]"/>
      <dgm:spPr/>
      <dgm:t>
        <a:bodyPr/>
        <a:lstStyle/>
        <a:p>
          <a:r>
            <a:rPr lang="en-US" dirty="0" smtClean="0"/>
            <a:t>MCL</a:t>
          </a:r>
          <a:endParaRPr lang="en-US" dirty="0"/>
        </a:p>
      </dgm:t>
    </dgm:pt>
    <dgm:pt modelId="{D8B98C9F-0CD2-4629-A2A4-D7D93EF995FB}" type="parTrans" cxnId="{5B7EB7E2-0D09-4A04-AB92-E30E3C37CD71}">
      <dgm:prSet/>
      <dgm:spPr/>
      <dgm:t>
        <a:bodyPr/>
        <a:lstStyle/>
        <a:p>
          <a:endParaRPr lang="en-US"/>
        </a:p>
      </dgm:t>
    </dgm:pt>
    <dgm:pt modelId="{A54E1A8D-D01B-4DCA-B501-06F73FCCF42C}" type="sibTrans" cxnId="{5B7EB7E2-0D09-4A04-AB92-E30E3C37CD71}">
      <dgm:prSet/>
      <dgm:spPr/>
      <dgm:t>
        <a:bodyPr/>
        <a:lstStyle/>
        <a:p>
          <a:endParaRPr lang="en-US"/>
        </a:p>
      </dgm:t>
    </dgm:pt>
    <dgm:pt modelId="{DE6DF797-0265-402A-BB2A-6F059486A4C8}">
      <dgm:prSet phldrT="[Text]"/>
      <dgm:spPr/>
      <dgm:t>
        <a:bodyPr/>
        <a:lstStyle/>
        <a:p>
          <a:pPr rtl="0"/>
          <a:r>
            <a:rPr lang="en-US" dirty="0" smtClean="0"/>
            <a:t>The MCLG is used to determine the Maximum Contamination Level (MCL). The MCL is the maximum level allowed of a contaminant in water that is delivered to any user of a public water system.</a:t>
          </a:r>
          <a:endParaRPr lang="en-US" dirty="0"/>
        </a:p>
      </dgm:t>
    </dgm:pt>
    <dgm:pt modelId="{2F364980-D248-4BA0-9201-F939C2AACA97}" type="parTrans" cxnId="{FC31EACF-4801-42BB-88A4-60302F762531}">
      <dgm:prSet/>
      <dgm:spPr/>
      <dgm:t>
        <a:bodyPr/>
        <a:lstStyle/>
        <a:p>
          <a:endParaRPr lang="en-US"/>
        </a:p>
      </dgm:t>
    </dgm:pt>
    <dgm:pt modelId="{BE0A8CEE-2880-4856-BADD-5E5C6DF2BCDE}" type="sibTrans" cxnId="{FC31EACF-4801-42BB-88A4-60302F762531}">
      <dgm:prSet/>
      <dgm:spPr/>
      <dgm:t>
        <a:bodyPr/>
        <a:lstStyle/>
        <a:p>
          <a:endParaRPr lang="en-US"/>
        </a:p>
      </dgm:t>
    </dgm:pt>
    <dgm:pt modelId="{46344BD3-ABDB-4C27-8E66-AB1498C45B66}">
      <dgm:prSet/>
      <dgm:spPr/>
      <dgm:t>
        <a:bodyPr/>
        <a:lstStyle/>
        <a:p>
          <a:r>
            <a:rPr lang="en-US" dirty="0" smtClean="0">
              <a:solidFill>
                <a:schemeClr val="tx1"/>
              </a:solidFill>
            </a:rPr>
            <a:t>After review of the health effects data, the EPA sets a Maximum Contaminant Level Goal (MCLG).  The MCLG is the maximum level of a contaminant in drinking water at which no known or anticipated adverse effect on the health of persons would occur, while allowing for an adequate margin of safety.</a:t>
          </a:r>
          <a:endParaRPr lang="en-US" dirty="0">
            <a:solidFill>
              <a:schemeClr val="tx1"/>
            </a:solidFill>
          </a:endParaRPr>
        </a:p>
      </dgm:t>
    </dgm:pt>
    <dgm:pt modelId="{B8C583FE-E82B-4946-BEC8-10EA314ACBF1}" type="parTrans" cxnId="{1E1106AE-544D-439C-A669-856E3E3A25EF}">
      <dgm:prSet/>
      <dgm:spPr/>
      <dgm:t>
        <a:bodyPr/>
        <a:lstStyle/>
        <a:p>
          <a:endParaRPr lang="en-US"/>
        </a:p>
      </dgm:t>
    </dgm:pt>
    <dgm:pt modelId="{62548E5F-9C88-4F20-9F27-DAA1DFA982D0}" type="sibTrans" cxnId="{1E1106AE-544D-439C-A669-856E3E3A25EF}">
      <dgm:prSet/>
      <dgm:spPr/>
      <dgm:t>
        <a:bodyPr/>
        <a:lstStyle/>
        <a:p>
          <a:endParaRPr lang="en-US"/>
        </a:p>
      </dgm:t>
    </dgm:pt>
    <dgm:pt modelId="{1BD560E6-9A79-4049-BF76-03C0394CA265}" type="pres">
      <dgm:prSet presAssocID="{EBD1D824-C7BE-4CB7-8250-FED421DACC62}" presName="linearFlow" presStyleCnt="0">
        <dgm:presLayoutVars>
          <dgm:dir/>
          <dgm:animLvl val="lvl"/>
          <dgm:resizeHandles val="exact"/>
        </dgm:presLayoutVars>
      </dgm:prSet>
      <dgm:spPr/>
      <dgm:t>
        <a:bodyPr/>
        <a:lstStyle/>
        <a:p>
          <a:endParaRPr lang="en-US"/>
        </a:p>
      </dgm:t>
    </dgm:pt>
    <dgm:pt modelId="{668E9026-1B1A-4A8F-9201-9D0114E50C43}" type="pres">
      <dgm:prSet presAssocID="{652BACB6-B4F6-48E4-A848-866B1899D4BF}" presName="composite" presStyleCnt="0"/>
      <dgm:spPr/>
    </dgm:pt>
    <dgm:pt modelId="{DB1B34C6-7988-451C-A0FF-E855D9D4017C}" type="pres">
      <dgm:prSet presAssocID="{652BACB6-B4F6-48E4-A848-866B1899D4BF}" presName="parentText" presStyleLbl="alignNode1" presStyleIdx="0" presStyleCnt="3">
        <dgm:presLayoutVars>
          <dgm:chMax val="1"/>
          <dgm:bulletEnabled val="1"/>
        </dgm:presLayoutVars>
      </dgm:prSet>
      <dgm:spPr/>
      <dgm:t>
        <a:bodyPr/>
        <a:lstStyle/>
        <a:p>
          <a:endParaRPr lang="en-US"/>
        </a:p>
      </dgm:t>
    </dgm:pt>
    <dgm:pt modelId="{F0302CB2-591B-4648-ACE0-213A7D387984}" type="pres">
      <dgm:prSet presAssocID="{652BACB6-B4F6-48E4-A848-866B1899D4BF}" presName="descendantText" presStyleLbl="alignAcc1" presStyleIdx="0" presStyleCnt="3">
        <dgm:presLayoutVars>
          <dgm:bulletEnabled val="1"/>
        </dgm:presLayoutVars>
      </dgm:prSet>
      <dgm:spPr/>
      <dgm:t>
        <a:bodyPr/>
        <a:lstStyle/>
        <a:p>
          <a:endParaRPr lang="en-US"/>
        </a:p>
      </dgm:t>
    </dgm:pt>
    <dgm:pt modelId="{5E51A31C-3049-46E7-9081-62AEC54AF003}" type="pres">
      <dgm:prSet presAssocID="{DC7EF272-FBC9-4CD8-8E72-6EA6A721E133}" presName="sp" presStyleCnt="0"/>
      <dgm:spPr/>
    </dgm:pt>
    <dgm:pt modelId="{602151C1-249C-490B-92E6-96C689C32343}" type="pres">
      <dgm:prSet presAssocID="{4283414A-B17D-4529-BB65-C4C9C5AD9397}" presName="composite" presStyleCnt="0"/>
      <dgm:spPr/>
    </dgm:pt>
    <dgm:pt modelId="{1F2AC9A9-D7AC-4AF2-AF17-12240FEB807C}" type="pres">
      <dgm:prSet presAssocID="{4283414A-B17D-4529-BB65-C4C9C5AD9397}" presName="parentText" presStyleLbl="alignNode1" presStyleIdx="1" presStyleCnt="3">
        <dgm:presLayoutVars>
          <dgm:chMax val="1"/>
          <dgm:bulletEnabled val="1"/>
        </dgm:presLayoutVars>
      </dgm:prSet>
      <dgm:spPr/>
      <dgm:t>
        <a:bodyPr/>
        <a:lstStyle/>
        <a:p>
          <a:endParaRPr lang="en-US"/>
        </a:p>
      </dgm:t>
    </dgm:pt>
    <dgm:pt modelId="{D3A1C13F-C454-4444-BD5A-A35DD36FD83D}" type="pres">
      <dgm:prSet presAssocID="{4283414A-B17D-4529-BB65-C4C9C5AD9397}" presName="descendantText" presStyleLbl="alignAcc1" presStyleIdx="1" presStyleCnt="3" custLinFactNeighborX="549" custLinFactNeighborY="1643">
        <dgm:presLayoutVars>
          <dgm:bulletEnabled val="1"/>
        </dgm:presLayoutVars>
      </dgm:prSet>
      <dgm:spPr/>
      <dgm:t>
        <a:bodyPr/>
        <a:lstStyle/>
        <a:p>
          <a:endParaRPr lang="en-US"/>
        </a:p>
      </dgm:t>
    </dgm:pt>
    <dgm:pt modelId="{B6BD4B68-4CA0-406F-AB43-3B0CCC4728B8}" type="pres">
      <dgm:prSet presAssocID="{C1717F6F-3A89-4F6F-A075-8F822A7694FC}" presName="sp" presStyleCnt="0"/>
      <dgm:spPr/>
    </dgm:pt>
    <dgm:pt modelId="{A76A7B56-54B2-4E74-B9D8-C34138D21A9F}" type="pres">
      <dgm:prSet presAssocID="{81DC6E37-B398-49F9-BE32-CA9BD757CE93}" presName="composite" presStyleCnt="0"/>
      <dgm:spPr/>
    </dgm:pt>
    <dgm:pt modelId="{5EF53AE8-96FC-4549-B604-E28BCDEEDDAA}" type="pres">
      <dgm:prSet presAssocID="{81DC6E37-B398-49F9-BE32-CA9BD757CE93}" presName="parentText" presStyleLbl="alignNode1" presStyleIdx="2" presStyleCnt="3">
        <dgm:presLayoutVars>
          <dgm:chMax val="1"/>
          <dgm:bulletEnabled val="1"/>
        </dgm:presLayoutVars>
      </dgm:prSet>
      <dgm:spPr/>
      <dgm:t>
        <a:bodyPr/>
        <a:lstStyle/>
        <a:p>
          <a:endParaRPr lang="en-US"/>
        </a:p>
      </dgm:t>
    </dgm:pt>
    <dgm:pt modelId="{1C8F0C2E-9F5A-4318-8BDC-E9C87F5B69DC}" type="pres">
      <dgm:prSet presAssocID="{81DC6E37-B398-49F9-BE32-CA9BD757CE93}" presName="descendantText" presStyleLbl="alignAcc1" presStyleIdx="2" presStyleCnt="3" custLinFactNeighborX="2056" custLinFactNeighborY="-3785">
        <dgm:presLayoutVars>
          <dgm:bulletEnabled val="1"/>
        </dgm:presLayoutVars>
      </dgm:prSet>
      <dgm:spPr/>
      <dgm:t>
        <a:bodyPr/>
        <a:lstStyle/>
        <a:p>
          <a:endParaRPr lang="en-US"/>
        </a:p>
      </dgm:t>
    </dgm:pt>
  </dgm:ptLst>
  <dgm:cxnLst>
    <dgm:cxn modelId="{1C2BC591-2C81-48C0-A697-A4B119C1251B}" type="presOf" srcId="{E03898FE-A38F-4A21-B4C2-B2CDF3860302}" destId="{F0302CB2-591B-4648-ACE0-213A7D387984}" srcOrd="0" destOrd="0" presId="urn:microsoft.com/office/officeart/2005/8/layout/chevron2"/>
    <dgm:cxn modelId="{6F1D2C2C-63BF-4CBC-8941-EAD0682DF186}" type="presOf" srcId="{81DC6E37-B398-49F9-BE32-CA9BD757CE93}" destId="{5EF53AE8-96FC-4549-B604-E28BCDEEDDAA}" srcOrd="0" destOrd="0" presId="urn:microsoft.com/office/officeart/2005/8/layout/chevron2"/>
    <dgm:cxn modelId="{DE176221-3C82-41C0-AF2E-1621C0C0C936}" type="presOf" srcId="{DE6DF797-0265-402A-BB2A-6F059486A4C8}" destId="{1C8F0C2E-9F5A-4318-8BDC-E9C87F5B69DC}" srcOrd="0" destOrd="0" presId="urn:microsoft.com/office/officeart/2005/8/layout/chevron2"/>
    <dgm:cxn modelId="{91FA93CA-2867-4DF3-960D-120B2270DDA6}" srcId="{652BACB6-B4F6-48E4-A848-866B1899D4BF}" destId="{E03898FE-A38F-4A21-B4C2-B2CDF3860302}" srcOrd="0" destOrd="0" parTransId="{C22A4D71-5E91-4AF6-8CD3-F3F29B057131}" sibTransId="{9907CF17-B6B9-436F-A056-A994D27E5957}"/>
    <dgm:cxn modelId="{8DF3B9EB-8487-48E1-B5F1-2B3594B618BA}" type="presOf" srcId="{EBD1D824-C7BE-4CB7-8250-FED421DACC62}" destId="{1BD560E6-9A79-4049-BF76-03C0394CA265}" srcOrd="0" destOrd="0" presId="urn:microsoft.com/office/officeart/2005/8/layout/chevron2"/>
    <dgm:cxn modelId="{CA1B9E1D-FC38-4277-9268-D38FB185007F}" type="presOf" srcId="{46344BD3-ABDB-4C27-8E66-AB1498C45B66}" destId="{D3A1C13F-C454-4444-BD5A-A35DD36FD83D}" srcOrd="0" destOrd="0" presId="urn:microsoft.com/office/officeart/2005/8/layout/chevron2"/>
    <dgm:cxn modelId="{F40F06F2-D867-4D26-BD8B-6D4B46B7C9A0}" type="presOf" srcId="{4283414A-B17D-4529-BB65-C4C9C5AD9397}" destId="{1F2AC9A9-D7AC-4AF2-AF17-12240FEB807C}" srcOrd="0" destOrd="0" presId="urn:microsoft.com/office/officeart/2005/8/layout/chevron2"/>
    <dgm:cxn modelId="{1DA83DAD-F25B-401B-AD3D-E2E8E27698CA}" type="presOf" srcId="{652BACB6-B4F6-48E4-A848-866B1899D4BF}" destId="{DB1B34C6-7988-451C-A0FF-E855D9D4017C}" srcOrd="0" destOrd="0" presId="urn:microsoft.com/office/officeart/2005/8/layout/chevron2"/>
    <dgm:cxn modelId="{5B7EB7E2-0D09-4A04-AB92-E30E3C37CD71}" srcId="{EBD1D824-C7BE-4CB7-8250-FED421DACC62}" destId="{81DC6E37-B398-49F9-BE32-CA9BD757CE93}" srcOrd="2" destOrd="0" parTransId="{D8B98C9F-0CD2-4629-A2A4-D7D93EF995FB}" sibTransId="{A54E1A8D-D01B-4DCA-B501-06F73FCCF42C}"/>
    <dgm:cxn modelId="{FC31EACF-4801-42BB-88A4-60302F762531}" srcId="{81DC6E37-B398-49F9-BE32-CA9BD757CE93}" destId="{DE6DF797-0265-402A-BB2A-6F059486A4C8}" srcOrd="0" destOrd="0" parTransId="{2F364980-D248-4BA0-9201-F939C2AACA97}" sibTransId="{BE0A8CEE-2880-4856-BADD-5E5C6DF2BCDE}"/>
    <dgm:cxn modelId="{B6248FD1-2A9D-4AFA-BBAF-4EC98351B45F}" srcId="{EBD1D824-C7BE-4CB7-8250-FED421DACC62}" destId="{652BACB6-B4F6-48E4-A848-866B1899D4BF}" srcOrd="0" destOrd="0" parTransId="{8C6C4362-F57F-4253-8488-B8EE0B1A4FAF}" sibTransId="{DC7EF272-FBC9-4CD8-8E72-6EA6A721E133}"/>
    <dgm:cxn modelId="{1E1106AE-544D-439C-A669-856E3E3A25EF}" srcId="{4283414A-B17D-4529-BB65-C4C9C5AD9397}" destId="{46344BD3-ABDB-4C27-8E66-AB1498C45B66}" srcOrd="0" destOrd="0" parTransId="{B8C583FE-E82B-4946-BEC8-10EA314ACBF1}" sibTransId="{62548E5F-9C88-4F20-9F27-DAA1DFA982D0}"/>
    <dgm:cxn modelId="{339F46A3-B1D4-413C-8C30-2D1EF07E3E69}" srcId="{EBD1D824-C7BE-4CB7-8250-FED421DACC62}" destId="{4283414A-B17D-4529-BB65-C4C9C5AD9397}" srcOrd="1" destOrd="0" parTransId="{CD9D55DF-3B0A-4BBB-A387-64CD05F41DA0}" sibTransId="{C1717F6F-3A89-4F6F-A075-8F822A7694FC}"/>
    <dgm:cxn modelId="{05657EF4-64A9-4ECE-91D4-F598A54B9AB5}" type="presParOf" srcId="{1BD560E6-9A79-4049-BF76-03C0394CA265}" destId="{668E9026-1B1A-4A8F-9201-9D0114E50C43}" srcOrd="0" destOrd="0" presId="urn:microsoft.com/office/officeart/2005/8/layout/chevron2"/>
    <dgm:cxn modelId="{CC39ED6A-F24B-471B-898D-738518544045}" type="presParOf" srcId="{668E9026-1B1A-4A8F-9201-9D0114E50C43}" destId="{DB1B34C6-7988-451C-A0FF-E855D9D4017C}" srcOrd="0" destOrd="0" presId="urn:microsoft.com/office/officeart/2005/8/layout/chevron2"/>
    <dgm:cxn modelId="{6C36573D-9659-484A-8293-156C7512CC7F}" type="presParOf" srcId="{668E9026-1B1A-4A8F-9201-9D0114E50C43}" destId="{F0302CB2-591B-4648-ACE0-213A7D387984}" srcOrd="1" destOrd="0" presId="urn:microsoft.com/office/officeart/2005/8/layout/chevron2"/>
    <dgm:cxn modelId="{75737CC2-B740-492C-963D-39644E9F966A}" type="presParOf" srcId="{1BD560E6-9A79-4049-BF76-03C0394CA265}" destId="{5E51A31C-3049-46E7-9081-62AEC54AF003}" srcOrd="1" destOrd="0" presId="urn:microsoft.com/office/officeart/2005/8/layout/chevron2"/>
    <dgm:cxn modelId="{7A77625F-AFEB-437F-B16B-F9040D36FC37}" type="presParOf" srcId="{1BD560E6-9A79-4049-BF76-03C0394CA265}" destId="{602151C1-249C-490B-92E6-96C689C32343}" srcOrd="2" destOrd="0" presId="urn:microsoft.com/office/officeart/2005/8/layout/chevron2"/>
    <dgm:cxn modelId="{62CF8608-C616-424B-AF4D-2E67EA9C5AC2}" type="presParOf" srcId="{602151C1-249C-490B-92E6-96C689C32343}" destId="{1F2AC9A9-D7AC-4AF2-AF17-12240FEB807C}" srcOrd="0" destOrd="0" presId="urn:microsoft.com/office/officeart/2005/8/layout/chevron2"/>
    <dgm:cxn modelId="{0DD00117-170A-4983-9925-562455321145}" type="presParOf" srcId="{602151C1-249C-490B-92E6-96C689C32343}" destId="{D3A1C13F-C454-4444-BD5A-A35DD36FD83D}" srcOrd="1" destOrd="0" presId="urn:microsoft.com/office/officeart/2005/8/layout/chevron2"/>
    <dgm:cxn modelId="{7466593C-7770-4888-97A8-F9F970B4E853}" type="presParOf" srcId="{1BD560E6-9A79-4049-BF76-03C0394CA265}" destId="{B6BD4B68-4CA0-406F-AB43-3B0CCC4728B8}" srcOrd="3" destOrd="0" presId="urn:microsoft.com/office/officeart/2005/8/layout/chevron2"/>
    <dgm:cxn modelId="{610A22F0-A504-4088-8CCB-6EC57E607F18}" type="presParOf" srcId="{1BD560E6-9A79-4049-BF76-03C0394CA265}" destId="{A76A7B56-54B2-4E74-B9D8-C34138D21A9F}" srcOrd="4" destOrd="0" presId="urn:microsoft.com/office/officeart/2005/8/layout/chevron2"/>
    <dgm:cxn modelId="{C0CFDA17-A905-4152-8781-3322AFBFA256}" type="presParOf" srcId="{A76A7B56-54B2-4E74-B9D8-C34138D21A9F}" destId="{5EF53AE8-96FC-4549-B604-E28BCDEEDDAA}" srcOrd="0" destOrd="0" presId="urn:microsoft.com/office/officeart/2005/8/layout/chevron2"/>
    <dgm:cxn modelId="{0B63EABE-4A49-49FC-A18E-4B909BCA7461}" type="presParOf" srcId="{A76A7B56-54B2-4E74-B9D8-C34138D21A9F}" destId="{1C8F0C2E-9F5A-4318-8BDC-E9C87F5B69D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A927BF-DE31-495F-AA19-7F77FAF71D0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BD29A19-3C71-49C6-AADA-46FD98F9DFD0}">
      <dgm:prSet phldrT="[Text]"/>
      <dgm:spPr/>
      <dgm:t>
        <a:bodyPr/>
        <a:lstStyle/>
        <a:p>
          <a:r>
            <a:rPr lang="en-US" dirty="0" smtClean="0"/>
            <a:t>MDE’s mission “is to ensure safe and sustainable supplies of water for drinking and other purposes to meet current and future needs of communities and ecosystems.”</a:t>
          </a:r>
          <a:endParaRPr lang="en-US" dirty="0"/>
        </a:p>
      </dgm:t>
    </dgm:pt>
    <dgm:pt modelId="{01DEF649-154C-42C2-9E07-8940A6B9F478}" type="parTrans" cxnId="{096EFDCB-2E8E-42BB-8772-1A22FC009962}">
      <dgm:prSet/>
      <dgm:spPr/>
      <dgm:t>
        <a:bodyPr/>
        <a:lstStyle/>
        <a:p>
          <a:endParaRPr lang="en-US"/>
        </a:p>
      </dgm:t>
    </dgm:pt>
    <dgm:pt modelId="{32ECEBFF-869D-4A7E-92E4-FA6A5EF8E96E}" type="sibTrans" cxnId="{096EFDCB-2E8E-42BB-8772-1A22FC009962}">
      <dgm:prSet/>
      <dgm:spPr/>
      <dgm:t>
        <a:bodyPr/>
        <a:lstStyle/>
        <a:p>
          <a:endParaRPr lang="en-US"/>
        </a:p>
      </dgm:t>
    </dgm:pt>
    <dgm:pt modelId="{276DE371-1D63-4CDC-B141-0B7E37B4A33D}">
      <dgm:prSet phldrT="[Text]"/>
      <dgm:spPr/>
      <dgm:t>
        <a:bodyPr/>
        <a:lstStyle/>
        <a:p>
          <a:r>
            <a:rPr lang="en-US" dirty="0" smtClean="0"/>
            <a:t>The mission “is accomplished through proper planning for water withdrawal, protection of water sources that are used for public water supplies, oversight and enforcement of routine water quality monitoring at public water systems, regular onsite inspections of water systems, and prompt response to water supply emergencies.” </a:t>
          </a:r>
          <a:endParaRPr lang="en-US" dirty="0"/>
        </a:p>
      </dgm:t>
    </dgm:pt>
    <dgm:pt modelId="{7F14ED7B-0789-456B-88BB-6D57A364D1CC}" type="parTrans" cxnId="{E729F99E-6AA4-4D78-BD7E-9483DEA8E318}">
      <dgm:prSet/>
      <dgm:spPr/>
      <dgm:t>
        <a:bodyPr/>
        <a:lstStyle/>
        <a:p>
          <a:endParaRPr lang="en-US"/>
        </a:p>
      </dgm:t>
    </dgm:pt>
    <dgm:pt modelId="{283E661F-697C-4A77-B2E6-5E7CC93F79F7}" type="sibTrans" cxnId="{E729F99E-6AA4-4D78-BD7E-9483DEA8E318}">
      <dgm:prSet/>
      <dgm:spPr/>
      <dgm:t>
        <a:bodyPr/>
        <a:lstStyle/>
        <a:p>
          <a:endParaRPr lang="en-US"/>
        </a:p>
      </dgm:t>
    </dgm:pt>
    <dgm:pt modelId="{D6DE12CF-67FF-4A01-A48C-FD43118EEE85}" type="pres">
      <dgm:prSet presAssocID="{18A927BF-DE31-495F-AA19-7F77FAF71D05}" presName="diagram" presStyleCnt="0">
        <dgm:presLayoutVars>
          <dgm:dir/>
          <dgm:resizeHandles val="exact"/>
        </dgm:presLayoutVars>
      </dgm:prSet>
      <dgm:spPr/>
      <dgm:t>
        <a:bodyPr/>
        <a:lstStyle/>
        <a:p>
          <a:endParaRPr lang="en-US"/>
        </a:p>
      </dgm:t>
    </dgm:pt>
    <dgm:pt modelId="{3CDDCA08-B60B-4FFF-9219-EB84A16C65A7}" type="pres">
      <dgm:prSet presAssocID="{4BD29A19-3C71-49C6-AADA-46FD98F9DFD0}" presName="node" presStyleLbl="node1" presStyleIdx="0" presStyleCnt="2" custScaleY="149976" custLinFactNeighborX="-6938" custLinFactNeighborY="-9">
        <dgm:presLayoutVars>
          <dgm:bulletEnabled val="1"/>
        </dgm:presLayoutVars>
      </dgm:prSet>
      <dgm:spPr/>
      <dgm:t>
        <a:bodyPr/>
        <a:lstStyle/>
        <a:p>
          <a:endParaRPr lang="en-US"/>
        </a:p>
      </dgm:t>
    </dgm:pt>
    <dgm:pt modelId="{9A5C6BF1-28C6-46EA-9CEB-7A7173A7E2B0}" type="pres">
      <dgm:prSet presAssocID="{32ECEBFF-869D-4A7E-92E4-FA6A5EF8E96E}" presName="sibTrans" presStyleCnt="0"/>
      <dgm:spPr/>
    </dgm:pt>
    <dgm:pt modelId="{8B44E6F3-4360-4A6B-BC96-E3A408CE9011}" type="pres">
      <dgm:prSet presAssocID="{276DE371-1D63-4CDC-B141-0B7E37B4A33D}" presName="node" presStyleLbl="node1" presStyleIdx="1" presStyleCnt="2" custScaleY="149976" custLinFactNeighborX="6964" custLinFactNeighborY="-9">
        <dgm:presLayoutVars>
          <dgm:bulletEnabled val="1"/>
        </dgm:presLayoutVars>
      </dgm:prSet>
      <dgm:spPr/>
      <dgm:t>
        <a:bodyPr/>
        <a:lstStyle/>
        <a:p>
          <a:endParaRPr lang="en-US"/>
        </a:p>
      </dgm:t>
    </dgm:pt>
  </dgm:ptLst>
  <dgm:cxnLst>
    <dgm:cxn modelId="{5F14CC01-F0F0-45AD-8F6E-CE2E4DB3CEAD}" type="presOf" srcId="{4BD29A19-3C71-49C6-AADA-46FD98F9DFD0}" destId="{3CDDCA08-B60B-4FFF-9219-EB84A16C65A7}" srcOrd="0" destOrd="0" presId="urn:microsoft.com/office/officeart/2005/8/layout/default"/>
    <dgm:cxn modelId="{87E36023-692A-4CB8-9D8A-0A96AEC93890}" type="presOf" srcId="{276DE371-1D63-4CDC-B141-0B7E37B4A33D}" destId="{8B44E6F3-4360-4A6B-BC96-E3A408CE9011}" srcOrd="0" destOrd="0" presId="urn:microsoft.com/office/officeart/2005/8/layout/default"/>
    <dgm:cxn modelId="{096EFDCB-2E8E-42BB-8772-1A22FC009962}" srcId="{18A927BF-DE31-495F-AA19-7F77FAF71D05}" destId="{4BD29A19-3C71-49C6-AADA-46FD98F9DFD0}" srcOrd="0" destOrd="0" parTransId="{01DEF649-154C-42C2-9E07-8940A6B9F478}" sibTransId="{32ECEBFF-869D-4A7E-92E4-FA6A5EF8E96E}"/>
    <dgm:cxn modelId="{1D1F9166-E7E6-472F-A056-4CBA92D50969}" type="presOf" srcId="{18A927BF-DE31-495F-AA19-7F77FAF71D05}" destId="{D6DE12CF-67FF-4A01-A48C-FD43118EEE85}" srcOrd="0" destOrd="0" presId="urn:microsoft.com/office/officeart/2005/8/layout/default"/>
    <dgm:cxn modelId="{E729F99E-6AA4-4D78-BD7E-9483DEA8E318}" srcId="{18A927BF-DE31-495F-AA19-7F77FAF71D05}" destId="{276DE371-1D63-4CDC-B141-0B7E37B4A33D}" srcOrd="1" destOrd="0" parTransId="{7F14ED7B-0789-456B-88BB-6D57A364D1CC}" sibTransId="{283E661F-697C-4A77-B2E6-5E7CC93F79F7}"/>
    <dgm:cxn modelId="{D9AA93C5-755C-4DE9-870C-1361447006A8}" type="presParOf" srcId="{D6DE12CF-67FF-4A01-A48C-FD43118EEE85}" destId="{3CDDCA08-B60B-4FFF-9219-EB84A16C65A7}" srcOrd="0" destOrd="0" presId="urn:microsoft.com/office/officeart/2005/8/layout/default"/>
    <dgm:cxn modelId="{03A8A4F2-C963-4D24-8472-BC6DE3680FE3}" type="presParOf" srcId="{D6DE12CF-67FF-4A01-A48C-FD43118EEE85}" destId="{9A5C6BF1-28C6-46EA-9CEB-7A7173A7E2B0}" srcOrd="1" destOrd="0" presId="urn:microsoft.com/office/officeart/2005/8/layout/default"/>
    <dgm:cxn modelId="{36445E40-5C64-423D-A35B-0FF6B69E6FF3}" type="presParOf" srcId="{D6DE12CF-67FF-4A01-A48C-FD43118EEE85}" destId="{8B44E6F3-4360-4A6B-BC96-E3A408CE9011}"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1B34C6-7988-451C-A0FF-E855D9D4017C}">
      <dsp:nvSpPr>
        <dsp:cNvPr id="0" name=""/>
        <dsp:cNvSpPr/>
      </dsp:nvSpPr>
      <dsp:spPr>
        <a:xfrm rot="5400000">
          <a:off x="-293340" y="294078"/>
          <a:ext cx="1955601" cy="1368921"/>
        </a:xfrm>
        <a:prstGeom prst="chevron">
          <a:avLst/>
        </a:prstGeom>
        <a:solidFill>
          <a:schemeClr val="accent1">
            <a:hueOff val="0"/>
            <a:satOff val="0"/>
            <a:lumOff val="0"/>
            <a:alphaOff val="0"/>
          </a:schemeClr>
        </a:solidFill>
        <a:ln w="25400" cap="flat" cmpd="dbl"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SWDA</a:t>
          </a:r>
          <a:endParaRPr lang="en-US" sz="3400" kern="1200" dirty="0"/>
        </a:p>
      </dsp:txBody>
      <dsp:txXfrm rot="-5400000">
        <a:off x="1" y="685199"/>
        <a:ext cx="1368921" cy="586680"/>
      </dsp:txXfrm>
    </dsp:sp>
    <dsp:sp modelId="{F0302CB2-591B-4648-ACE0-213A7D387984}">
      <dsp:nvSpPr>
        <dsp:cNvPr id="0" name=""/>
        <dsp:cNvSpPr/>
      </dsp:nvSpPr>
      <dsp:spPr>
        <a:xfrm rot="5400000">
          <a:off x="4316090" y="-2946430"/>
          <a:ext cx="1271141" cy="7165478"/>
        </a:xfrm>
        <a:prstGeom prst="round2SameRect">
          <a:avLst/>
        </a:prstGeom>
        <a:solidFill>
          <a:schemeClr val="lt1">
            <a:alpha val="90000"/>
            <a:hueOff val="0"/>
            <a:satOff val="0"/>
            <a:lumOff val="0"/>
            <a:alphaOff val="0"/>
          </a:schemeClr>
        </a:solidFill>
        <a:ln w="25400" cap="flat" cmpd="dbl"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The Safe Drinking Water Act (SDWA) is the primary federal law that ensures the quality of national drinking water. The SWDA is overseen by the US Environmental Protection Agency (EPA). </a:t>
          </a:r>
          <a:endParaRPr lang="en-US" sz="1700" kern="1200" dirty="0"/>
        </a:p>
      </dsp:txBody>
      <dsp:txXfrm rot="-5400000">
        <a:off x="1368922" y="62790"/>
        <a:ext cx="7103426" cy="1147037"/>
      </dsp:txXfrm>
    </dsp:sp>
    <dsp:sp modelId="{1F2AC9A9-D7AC-4AF2-AF17-12240FEB807C}">
      <dsp:nvSpPr>
        <dsp:cNvPr id="0" name=""/>
        <dsp:cNvSpPr/>
      </dsp:nvSpPr>
      <dsp:spPr>
        <a:xfrm rot="5400000">
          <a:off x="-293340" y="2058739"/>
          <a:ext cx="1955601" cy="1368921"/>
        </a:xfrm>
        <a:prstGeom prst="chevron">
          <a:avLst/>
        </a:prstGeom>
        <a:solidFill>
          <a:schemeClr val="accent1">
            <a:hueOff val="0"/>
            <a:satOff val="0"/>
            <a:lumOff val="0"/>
            <a:alphaOff val="0"/>
          </a:schemeClr>
        </a:solidFill>
        <a:ln w="25400" cap="flat" cmpd="dbl"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MCLG</a:t>
          </a:r>
          <a:endParaRPr lang="en-US" sz="3400" kern="1200" dirty="0"/>
        </a:p>
      </dsp:txBody>
      <dsp:txXfrm rot="-5400000">
        <a:off x="1" y="2449860"/>
        <a:ext cx="1368921" cy="586680"/>
      </dsp:txXfrm>
    </dsp:sp>
    <dsp:sp modelId="{D3A1C13F-C454-4444-BD5A-A35DD36FD83D}">
      <dsp:nvSpPr>
        <dsp:cNvPr id="0" name=""/>
        <dsp:cNvSpPr/>
      </dsp:nvSpPr>
      <dsp:spPr>
        <a:xfrm rot="5400000">
          <a:off x="4316090" y="-1160884"/>
          <a:ext cx="1271141" cy="7165478"/>
        </a:xfrm>
        <a:prstGeom prst="round2SameRect">
          <a:avLst/>
        </a:prstGeom>
        <a:solidFill>
          <a:schemeClr val="lt1">
            <a:alpha val="90000"/>
            <a:hueOff val="0"/>
            <a:satOff val="0"/>
            <a:lumOff val="0"/>
            <a:alphaOff val="0"/>
          </a:schemeClr>
        </a:solidFill>
        <a:ln w="25400" cap="flat" cmpd="dbl"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solidFill>
                <a:schemeClr val="tx1"/>
              </a:solidFill>
            </a:rPr>
            <a:t>After review of the health effects data, the EPA sets a Maximum Contaminant Level Goal (MCLG).  The MCLG is the maximum level of a contaminant in drinking water at which no known or anticipated adverse effect on the health of persons would occur, while allowing for an adequate margin of safety.</a:t>
          </a:r>
          <a:endParaRPr lang="en-US" sz="1700" kern="1200" dirty="0">
            <a:solidFill>
              <a:schemeClr val="tx1"/>
            </a:solidFill>
          </a:endParaRPr>
        </a:p>
      </dsp:txBody>
      <dsp:txXfrm rot="-5400000">
        <a:off x="1368922" y="1848336"/>
        <a:ext cx="7103426" cy="1147037"/>
      </dsp:txXfrm>
    </dsp:sp>
    <dsp:sp modelId="{5EF53AE8-96FC-4549-B604-E28BCDEEDDAA}">
      <dsp:nvSpPr>
        <dsp:cNvPr id="0" name=""/>
        <dsp:cNvSpPr/>
      </dsp:nvSpPr>
      <dsp:spPr>
        <a:xfrm rot="5400000">
          <a:off x="-293340" y="3823400"/>
          <a:ext cx="1955601" cy="1368921"/>
        </a:xfrm>
        <a:prstGeom prst="chevron">
          <a:avLst/>
        </a:prstGeom>
        <a:solidFill>
          <a:schemeClr val="accent1">
            <a:hueOff val="0"/>
            <a:satOff val="0"/>
            <a:lumOff val="0"/>
            <a:alphaOff val="0"/>
          </a:schemeClr>
        </a:solidFill>
        <a:ln w="25400" cap="flat" cmpd="dbl"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MCL</a:t>
          </a:r>
          <a:endParaRPr lang="en-US" sz="3400" kern="1200" dirty="0"/>
        </a:p>
      </dsp:txBody>
      <dsp:txXfrm rot="-5400000">
        <a:off x="1" y="4214521"/>
        <a:ext cx="1368921" cy="586680"/>
      </dsp:txXfrm>
    </dsp:sp>
    <dsp:sp modelId="{1C8F0C2E-9F5A-4318-8BDC-E9C87F5B69DC}">
      <dsp:nvSpPr>
        <dsp:cNvPr id="0" name=""/>
        <dsp:cNvSpPr/>
      </dsp:nvSpPr>
      <dsp:spPr>
        <a:xfrm rot="5400000">
          <a:off x="4316090" y="534778"/>
          <a:ext cx="1271141" cy="7165478"/>
        </a:xfrm>
        <a:prstGeom prst="round2SameRect">
          <a:avLst/>
        </a:prstGeom>
        <a:solidFill>
          <a:schemeClr val="lt1">
            <a:alpha val="90000"/>
            <a:hueOff val="0"/>
            <a:satOff val="0"/>
            <a:lumOff val="0"/>
            <a:alphaOff val="0"/>
          </a:schemeClr>
        </a:solidFill>
        <a:ln w="25400" cap="flat" cmpd="dbl"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The MCLG is used to determine the Maximum Contamination Level (MCL). The MCL is the maximum level allowed of a contaminant in water that is delivered to any user of a public water system.</a:t>
          </a:r>
          <a:endParaRPr lang="en-US" sz="1700" kern="1200" dirty="0"/>
        </a:p>
      </dsp:txBody>
      <dsp:txXfrm rot="-5400000">
        <a:off x="1368922" y="3543998"/>
        <a:ext cx="7103426" cy="11470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DCA08-B60B-4FFF-9219-EB84A16C65A7}">
      <dsp:nvSpPr>
        <dsp:cNvPr id="0" name=""/>
        <dsp:cNvSpPr/>
      </dsp:nvSpPr>
      <dsp:spPr>
        <a:xfrm>
          <a:off x="0" y="0"/>
          <a:ext cx="3881065" cy="3492400"/>
        </a:xfrm>
        <a:prstGeom prst="rect">
          <a:avLst/>
        </a:prstGeom>
        <a:solidFill>
          <a:schemeClr val="accent1">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MDE’s mission “is to ensure safe and sustainable supplies of water for drinking and other purposes to meet current and future needs of communities and ecosystems.”</a:t>
          </a:r>
          <a:endParaRPr lang="en-US" sz="2100" kern="1200" dirty="0"/>
        </a:p>
      </dsp:txBody>
      <dsp:txXfrm>
        <a:off x="0" y="0"/>
        <a:ext cx="3881065" cy="3492400"/>
      </dsp:txXfrm>
    </dsp:sp>
    <dsp:sp modelId="{8B44E6F3-4360-4A6B-BC96-E3A408CE9011}">
      <dsp:nvSpPr>
        <dsp:cNvPr id="0" name=""/>
        <dsp:cNvSpPr/>
      </dsp:nvSpPr>
      <dsp:spPr>
        <a:xfrm>
          <a:off x="4805734" y="0"/>
          <a:ext cx="3881065" cy="3492400"/>
        </a:xfrm>
        <a:prstGeom prst="rect">
          <a:avLst/>
        </a:prstGeom>
        <a:solidFill>
          <a:schemeClr val="accent1">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The mission “is accomplished through proper planning for water withdrawal, protection of water sources that are used for public water supplies, oversight and enforcement of routine water quality monitoring at public water systems, regular onsite inspections of water systems, and prompt response to water supply emergencies.” </a:t>
          </a:r>
          <a:endParaRPr lang="en-US" sz="2100" kern="1200" dirty="0"/>
        </a:p>
      </dsp:txBody>
      <dsp:txXfrm>
        <a:off x="4805734" y="0"/>
        <a:ext cx="3881065" cy="34924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27FDED-B9AA-4B44-AE2D-80228A9C32BF}" type="datetimeFigureOut">
              <a:rPr lang="en-US" smtClean="0"/>
              <a:t>7/13/2017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7AE77D-9E73-4891-B735-87BCBEAE12D6}" type="slidenum">
              <a:rPr lang="en-US" smtClean="0"/>
              <a:t>‹#›</a:t>
            </a:fld>
            <a:endParaRPr lang="en-US"/>
          </a:p>
        </p:txBody>
      </p:sp>
    </p:spTree>
    <p:extLst>
      <p:ext uri="{BB962C8B-B14F-4D97-AF65-F5344CB8AC3E}">
        <p14:creationId xmlns:p14="http://schemas.microsoft.com/office/powerpoint/2010/main" val="2831194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Electric_current"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7AE77D-9E73-4891-B735-87BCBEAE12D6}" type="slidenum">
              <a:rPr lang="en-US" smtClean="0"/>
              <a:t>1</a:t>
            </a:fld>
            <a:endParaRPr lang="en-US"/>
          </a:p>
        </p:txBody>
      </p:sp>
    </p:spTree>
    <p:extLst>
      <p:ext uri="{BB962C8B-B14F-4D97-AF65-F5344CB8AC3E}">
        <p14:creationId xmlns:p14="http://schemas.microsoft.com/office/powerpoint/2010/main" val="27376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Aquifer</a:t>
            </a:r>
            <a:r>
              <a:rPr lang="en-US" sz="1200" b="0" i="0" kern="1200" dirty="0" smtClean="0">
                <a:solidFill>
                  <a:schemeClr val="tx1"/>
                </a:solidFill>
                <a:effectLst/>
                <a:latin typeface="+mn-lt"/>
                <a:ea typeface="+mn-ea"/>
                <a:cs typeface="+mn-cs"/>
              </a:rPr>
              <a:t>: An underground geological formation able to store and yield water.</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Artesian (or confined) </a:t>
            </a:r>
            <a:r>
              <a:rPr lang="en-US" sz="1200" b="1" i="0" kern="1200" dirty="0" smtClean="0">
                <a:solidFill>
                  <a:schemeClr val="tx1"/>
                </a:solidFill>
                <a:effectLst/>
                <a:latin typeface="+mn-lt"/>
                <a:ea typeface="+mn-ea"/>
                <a:cs typeface="+mn-cs"/>
              </a:rPr>
              <a:t>aquifer</a:t>
            </a:r>
            <a:r>
              <a:rPr lang="en-US" sz="1200" b="0" i="0" kern="1200" dirty="0" smtClean="0">
                <a:solidFill>
                  <a:schemeClr val="tx1"/>
                </a:solidFill>
                <a:effectLst/>
                <a:latin typeface="+mn-lt"/>
                <a:ea typeface="+mn-ea"/>
                <a:cs typeface="+mn-cs"/>
              </a:rPr>
              <a:t>: exist where the </a:t>
            </a:r>
            <a:r>
              <a:rPr lang="en-US" sz="1200" b="1" i="0" kern="1200" dirty="0" smtClean="0">
                <a:solidFill>
                  <a:schemeClr val="tx1"/>
                </a:solidFill>
                <a:effectLst/>
                <a:latin typeface="+mn-lt"/>
                <a:ea typeface="+mn-ea"/>
                <a:cs typeface="+mn-cs"/>
              </a:rPr>
              <a:t>groundwater</a:t>
            </a:r>
            <a:r>
              <a:rPr lang="en-US" sz="1200" b="0" i="0" kern="1200" dirty="0" smtClean="0">
                <a:solidFill>
                  <a:schemeClr val="tx1"/>
                </a:solidFill>
                <a:effectLst/>
                <a:latin typeface="+mn-lt"/>
                <a:ea typeface="+mn-ea"/>
                <a:cs typeface="+mn-cs"/>
              </a:rPr>
              <a:t> is bound between </a:t>
            </a:r>
            <a:r>
              <a:rPr lang="en-US" sz="1200" b="1" i="0" kern="1200" dirty="0" smtClean="0">
                <a:solidFill>
                  <a:schemeClr val="tx1"/>
                </a:solidFill>
                <a:effectLst/>
                <a:latin typeface="+mn-lt"/>
                <a:ea typeface="+mn-ea"/>
                <a:cs typeface="+mn-cs"/>
              </a:rPr>
              <a:t>layers</a:t>
            </a:r>
            <a:r>
              <a:rPr lang="en-US" sz="1200" b="0" i="0" kern="1200" dirty="0" smtClean="0">
                <a:solidFill>
                  <a:schemeClr val="tx1"/>
                </a:solidFill>
                <a:effectLst/>
                <a:latin typeface="+mn-lt"/>
                <a:ea typeface="+mn-ea"/>
                <a:cs typeface="+mn-cs"/>
              </a:rPr>
              <a:t> of impermeable substances like clay or dense rock.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Magothy</a:t>
            </a:r>
            <a:r>
              <a:rPr lang="en-US" sz="1200" b="0" i="0" kern="1200" dirty="0" smtClean="0">
                <a:solidFill>
                  <a:schemeClr val="tx1"/>
                </a:solidFill>
                <a:effectLst/>
                <a:latin typeface="+mn-lt"/>
                <a:ea typeface="+mn-ea"/>
                <a:cs typeface="+mn-cs"/>
              </a:rPr>
              <a:t> aquifer is an important source of water for both public and domestic supply on Maryland’s western shore in Anne Arundel and Charles Counties, and in the central and northern portions of the Eastern Shore of Maryland in Cecil, Dorchester, Kent, Queen Anne’s, and Talbot Counties.</a:t>
            </a:r>
          </a:p>
          <a:p>
            <a:pPr fontAlgn="base"/>
            <a:endParaRPr lang="en-US" sz="1200" b="0" i="0" kern="1200" dirty="0" smtClean="0">
              <a:solidFill>
                <a:schemeClr val="tx1"/>
              </a:solidFill>
              <a:effectLst/>
              <a:latin typeface="+mn-lt"/>
              <a:ea typeface="+mn-ea"/>
              <a:cs typeface="+mn-cs"/>
            </a:endParaRPr>
          </a:p>
          <a:p>
            <a:pPr fontAlgn="base"/>
            <a:r>
              <a:rPr lang="en-US" sz="1200" b="1" i="0" kern="1200" dirty="0" smtClean="0">
                <a:solidFill>
                  <a:schemeClr val="tx1"/>
                </a:solidFill>
                <a:effectLst/>
                <a:latin typeface="+mn-lt"/>
                <a:ea typeface="+mn-ea"/>
                <a:cs typeface="+mn-cs"/>
              </a:rPr>
              <a:t>GEOLOGY</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Magothy</a:t>
            </a:r>
            <a:r>
              <a:rPr lang="en-US" sz="1200" b="0" i="0" kern="1200" dirty="0" smtClean="0">
                <a:solidFill>
                  <a:schemeClr val="tx1"/>
                </a:solidFill>
                <a:effectLst/>
                <a:latin typeface="+mn-lt"/>
                <a:ea typeface="+mn-ea"/>
                <a:cs typeface="+mn-cs"/>
              </a:rPr>
              <a:t> aquifer consists chiefly of the sandy portions of the </a:t>
            </a:r>
            <a:r>
              <a:rPr lang="en-US" sz="1200" b="0" i="0" kern="1200" dirty="0" err="1" smtClean="0">
                <a:solidFill>
                  <a:schemeClr val="tx1"/>
                </a:solidFill>
                <a:effectLst/>
                <a:latin typeface="+mn-lt"/>
                <a:ea typeface="+mn-ea"/>
                <a:cs typeface="+mn-cs"/>
              </a:rPr>
              <a:t>Magothy</a:t>
            </a:r>
            <a:r>
              <a:rPr lang="en-US" sz="1200" b="0" i="0" kern="1200" dirty="0" smtClean="0">
                <a:solidFill>
                  <a:schemeClr val="tx1"/>
                </a:solidFill>
                <a:effectLst/>
                <a:latin typeface="+mn-lt"/>
                <a:ea typeface="+mn-ea"/>
                <a:cs typeface="+mn-cs"/>
              </a:rPr>
              <a:t> Formation. The aquifer may also include portions of the Patapsco Formation in locations where there is a sand-on-sand contact with the underlying Patapsco Formation. Examples of this occur in east-central Anne Arundel County, and parts of Kent County, Maryland. On the Eastern Shore, the aquifer may include sand of the Lower Cretaceous-age Raritan(?) Formation. The </a:t>
            </a:r>
            <a:r>
              <a:rPr lang="en-US" sz="1200" b="0" i="0" kern="1200" dirty="0" err="1" smtClean="0">
                <a:solidFill>
                  <a:schemeClr val="tx1"/>
                </a:solidFill>
                <a:effectLst/>
                <a:latin typeface="+mn-lt"/>
                <a:ea typeface="+mn-ea"/>
                <a:cs typeface="+mn-cs"/>
              </a:rPr>
              <a:t>Magothy</a:t>
            </a:r>
            <a:r>
              <a:rPr lang="en-US" sz="1200" b="0" i="0" kern="1200" dirty="0" smtClean="0">
                <a:solidFill>
                  <a:schemeClr val="tx1"/>
                </a:solidFill>
                <a:effectLst/>
                <a:latin typeface="+mn-lt"/>
                <a:ea typeface="+mn-ea"/>
                <a:cs typeface="+mn-cs"/>
              </a:rPr>
              <a:t> aquifer is composed of medium- to coarse-grained, light gray to white </a:t>
            </a:r>
            <a:r>
              <a:rPr lang="en-US" sz="1200" b="0" i="0" kern="1200" dirty="0" err="1" smtClean="0">
                <a:solidFill>
                  <a:schemeClr val="tx1"/>
                </a:solidFill>
                <a:effectLst/>
                <a:latin typeface="+mn-lt"/>
                <a:ea typeface="+mn-ea"/>
                <a:cs typeface="+mn-cs"/>
              </a:rPr>
              <a:t>quartzose</a:t>
            </a:r>
            <a:r>
              <a:rPr lang="en-US" sz="1200" b="0" i="0" kern="1200" dirty="0" smtClean="0">
                <a:solidFill>
                  <a:schemeClr val="tx1"/>
                </a:solidFill>
                <a:effectLst/>
                <a:latin typeface="+mn-lt"/>
                <a:ea typeface="+mn-ea"/>
                <a:cs typeface="+mn-cs"/>
              </a:rPr>
              <a:t> sands and gravels, interbedded with layers of white, gray and black clay. The sands are often described as being “sugary” in texture. Pyrite and lignite are common accessory constituents.</a:t>
            </a:r>
          </a:p>
          <a:p>
            <a:pPr fontAlgn="base"/>
            <a:endParaRPr lang="en-US" sz="1200" b="0" i="0" kern="1200" dirty="0" smtClean="0">
              <a:solidFill>
                <a:schemeClr val="tx1"/>
              </a:solidFill>
              <a:effectLst/>
              <a:latin typeface="+mn-lt"/>
              <a:ea typeface="+mn-ea"/>
              <a:cs typeface="+mn-cs"/>
            </a:endParaRPr>
          </a:p>
          <a:p>
            <a:pPr fontAlgn="base"/>
            <a:r>
              <a:rPr lang="en-US" sz="1200" b="1" i="0" kern="1200" dirty="0" smtClean="0">
                <a:solidFill>
                  <a:schemeClr val="tx1"/>
                </a:solidFill>
                <a:effectLst/>
                <a:latin typeface="+mn-lt"/>
                <a:ea typeface="+mn-ea"/>
                <a:cs typeface="+mn-cs"/>
              </a:rPr>
              <a:t>GEOMETRY AND EXTENT</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Magothy</a:t>
            </a:r>
            <a:r>
              <a:rPr lang="en-US" sz="1200" b="0" i="0" kern="1200" dirty="0" smtClean="0">
                <a:solidFill>
                  <a:schemeClr val="tx1"/>
                </a:solidFill>
                <a:effectLst/>
                <a:latin typeface="+mn-lt"/>
                <a:ea typeface="+mn-ea"/>
                <a:cs typeface="+mn-cs"/>
              </a:rPr>
              <a:t> aquifer is present in the central portion of Maryland's western shore. On the Eastern Shore, the unit is present from northern Dorchester, Wicomico, and Worcester Counties to southern Cecil County. In southern Maryland and the lower Eastern Shore, the </a:t>
            </a:r>
            <a:r>
              <a:rPr lang="en-US" sz="1200" b="0" i="0" kern="1200" dirty="0" err="1" smtClean="0">
                <a:solidFill>
                  <a:schemeClr val="tx1"/>
                </a:solidFill>
                <a:effectLst/>
                <a:latin typeface="+mn-lt"/>
                <a:ea typeface="+mn-ea"/>
                <a:cs typeface="+mn-cs"/>
              </a:rPr>
              <a:t>Magothy</a:t>
            </a:r>
            <a:r>
              <a:rPr lang="en-US" sz="1200" b="0" i="0" kern="1200" dirty="0" smtClean="0">
                <a:solidFill>
                  <a:schemeClr val="tx1"/>
                </a:solidFill>
                <a:effectLst/>
                <a:latin typeface="+mn-lt"/>
                <a:ea typeface="+mn-ea"/>
                <a:cs typeface="+mn-cs"/>
              </a:rPr>
              <a:t> aquifer pinches out on the southern flank of the Salisbury embayment The altitude of the top of the aquifer ranges from approximately 70 </a:t>
            </a:r>
            <a:r>
              <a:rPr lang="en-US" sz="1200" b="0" i="0" kern="1200" dirty="0" err="1" smtClean="0">
                <a:solidFill>
                  <a:schemeClr val="tx1"/>
                </a:solidFill>
                <a:effectLst/>
                <a:latin typeface="+mn-lt"/>
                <a:ea typeface="+mn-ea"/>
                <a:cs typeface="+mn-cs"/>
              </a:rPr>
              <a:t>ft</a:t>
            </a:r>
            <a:r>
              <a:rPr lang="en-US" sz="1200" b="0" i="0" kern="1200" dirty="0" smtClean="0">
                <a:solidFill>
                  <a:schemeClr val="tx1"/>
                </a:solidFill>
                <a:effectLst/>
                <a:latin typeface="+mn-lt"/>
                <a:ea typeface="+mn-ea"/>
                <a:cs typeface="+mn-cs"/>
              </a:rPr>
              <a:t> above sea level near its outcrop in Anne Arundel County to approximately 2,350 </a:t>
            </a:r>
            <a:r>
              <a:rPr lang="en-US" sz="1200" b="0" i="0" kern="1200" dirty="0" err="1" smtClean="0">
                <a:solidFill>
                  <a:schemeClr val="tx1"/>
                </a:solidFill>
                <a:effectLst/>
                <a:latin typeface="+mn-lt"/>
                <a:ea typeface="+mn-ea"/>
                <a:cs typeface="+mn-cs"/>
              </a:rPr>
              <a:t>ft</a:t>
            </a:r>
            <a:r>
              <a:rPr lang="en-US" sz="1200" b="0" i="0" kern="1200" dirty="0" smtClean="0">
                <a:solidFill>
                  <a:schemeClr val="tx1"/>
                </a:solidFill>
                <a:effectLst/>
                <a:latin typeface="+mn-lt"/>
                <a:ea typeface="+mn-ea"/>
                <a:cs typeface="+mn-cs"/>
              </a:rPr>
              <a:t> below sea level near Ocean City. Thickness ranges from zero </a:t>
            </a:r>
            <a:r>
              <a:rPr lang="en-US" sz="1200" b="0" i="0" kern="1200" dirty="0" err="1" smtClean="0">
                <a:solidFill>
                  <a:schemeClr val="tx1"/>
                </a:solidFill>
                <a:effectLst/>
                <a:latin typeface="+mn-lt"/>
                <a:ea typeface="+mn-ea"/>
                <a:cs typeface="+mn-cs"/>
              </a:rPr>
              <a:t>ft</a:t>
            </a:r>
            <a:r>
              <a:rPr lang="en-US" sz="1200" b="0" i="0" kern="1200" dirty="0" smtClean="0">
                <a:solidFill>
                  <a:schemeClr val="tx1"/>
                </a:solidFill>
                <a:effectLst/>
                <a:latin typeface="+mn-lt"/>
                <a:ea typeface="+mn-ea"/>
                <a:cs typeface="+mn-cs"/>
              </a:rPr>
              <a:t> at its </a:t>
            </a:r>
            <a:r>
              <a:rPr lang="en-US" sz="1200" b="0" i="0" kern="1200" dirty="0" err="1" smtClean="0">
                <a:solidFill>
                  <a:schemeClr val="tx1"/>
                </a:solidFill>
                <a:effectLst/>
                <a:latin typeface="+mn-lt"/>
                <a:ea typeface="+mn-ea"/>
                <a:cs typeface="+mn-cs"/>
              </a:rPr>
              <a:t>pinchout</a:t>
            </a:r>
            <a:r>
              <a:rPr lang="en-US" sz="1200" b="0" i="0" kern="1200" dirty="0" smtClean="0">
                <a:solidFill>
                  <a:schemeClr val="tx1"/>
                </a:solidFill>
                <a:effectLst/>
                <a:latin typeface="+mn-lt"/>
                <a:ea typeface="+mn-ea"/>
                <a:cs typeface="+mn-cs"/>
              </a:rPr>
              <a:t> to 214 </a:t>
            </a:r>
            <a:r>
              <a:rPr lang="en-US" sz="1200" b="0" i="0" kern="1200" dirty="0" err="1" smtClean="0">
                <a:solidFill>
                  <a:schemeClr val="tx1"/>
                </a:solidFill>
                <a:effectLst/>
                <a:latin typeface="+mn-lt"/>
                <a:ea typeface="+mn-ea"/>
                <a:cs typeface="+mn-cs"/>
              </a:rPr>
              <a:t>ft</a:t>
            </a:r>
            <a:r>
              <a:rPr lang="en-US" sz="1200" b="0" i="0" kern="1200" dirty="0" smtClean="0">
                <a:solidFill>
                  <a:schemeClr val="tx1"/>
                </a:solidFill>
                <a:effectLst/>
                <a:latin typeface="+mn-lt"/>
                <a:ea typeface="+mn-ea"/>
                <a:cs typeface="+mn-cs"/>
              </a:rPr>
              <a:t> in Anne Arundel County.</a:t>
            </a:r>
          </a:p>
          <a:p>
            <a:pPr fontAlgn="base"/>
            <a:endParaRPr lang="en-US" sz="1200" b="0" i="0" kern="1200" dirty="0" smtClean="0">
              <a:solidFill>
                <a:schemeClr val="tx1"/>
              </a:solidFill>
              <a:effectLst/>
              <a:latin typeface="+mn-lt"/>
              <a:ea typeface="+mn-ea"/>
              <a:cs typeface="+mn-cs"/>
            </a:endParaRPr>
          </a:p>
          <a:p>
            <a:pPr fontAlgn="base"/>
            <a:r>
              <a:rPr lang="en-US" sz="1200" b="1" i="0" kern="1200" dirty="0" smtClean="0">
                <a:solidFill>
                  <a:schemeClr val="tx1"/>
                </a:solidFill>
                <a:effectLst/>
                <a:latin typeface="+mn-lt"/>
                <a:ea typeface="+mn-ea"/>
                <a:cs typeface="+mn-cs"/>
              </a:rPr>
              <a:t>HYDRAULIC PROPERTIES</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Transmissivity of the </a:t>
            </a:r>
            <a:r>
              <a:rPr lang="en-US" sz="1200" b="0" i="0" kern="1200" dirty="0" err="1" smtClean="0">
                <a:solidFill>
                  <a:schemeClr val="tx1"/>
                </a:solidFill>
                <a:effectLst/>
                <a:latin typeface="+mn-lt"/>
                <a:ea typeface="+mn-ea"/>
                <a:cs typeface="+mn-cs"/>
              </a:rPr>
              <a:t>Magothy</a:t>
            </a:r>
            <a:r>
              <a:rPr lang="en-US" sz="1200" b="0" i="0" kern="1200" dirty="0" smtClean="0">
                <a:solidFill>
                  <a:schemeClr val="tx1"/>
                </a:solidFill>
                <a:effectLst/>
                <a:latin typeface="+mn-lt"/>
                <a:ea typeface="+mn-ea"/>
                <a:cs typeface="+mn-cs"/>
              </a:rPr>
              <a:t> aquifer ranges from 445 to 24,000 ft</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/d. The highest values typically occur in Anne Arundel County.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Electrical resistivity </a:t>
            </a:r>
            <a:r>
              <a:rPr lang="en-US" sz="1200" b="0" i="0" kern="1200" dirty="0" smtClean="0">
                <a:solidFill>
                  <a:schemeClr val="tx1"/>
                </a:solidFill>
                <a:effectLst/>
                <a:latin typeface="+mn-lt"/>
                <a:ea typeface="+mn-ea"/>
                <a:cs typeface="+mn-cs"/>
              </a:rPr>
              <a:t>is an intrinsic (i.e. natural or essential) property of all materials. The properties that affect the resistivity of soil or rock include: porosity, water content, composition (clay mineral and metal content), salinity of the pore water, and grain size distribution. Therefore, the electrical resistivity method is ideally suited to provide information for ground water surveys and bedrock topography.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In an electrical resistivity exploration, electric current is applied to the ground surface through two electrodes. Two or three additional electrodes are placed in the ground to measure variations in the potential of the electrical field (voltage) that is set up within the earth by the current electrodes.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Electrical resistivity</a:t>
            </a:r>
            <a:r>
              <a:rPr lang="en-US" sz="1200" b="0" i="0" kern="1200" dirty="0" smtClean="0">
                <a:solidFill>
                  <a:schemeClr val="tx1"/>
                </a:solidFill>
                <a:effectLst/>
                <a:latin typeface="+mn-lt"/>
                <a:ea typeface="+mn-ea"/>
                <a:cs typeface="+mn-cs"/>
              </a:rPr>
              <a:t> is an intrinsic property that quantifies how strongly a given material opposes the flow of </a:t>
            </a:r>
            <a:r>
              <a:rPr lang="en-US" sz="1200" b="0" i="0" u="none" strike="noStrike" kern="1200" dirty="0" smtClean="0">
                <a:solidFill>
                  <a:schemeClr val="tx1"/>
                </a:solidFill>
                <a:effectLst/>
                <a:latin typeface="+mn-lt"/>
                <a:ea typeface="+mn-ea"/>
                <a:cs typeface="+mn-cs"/>
                <a:hlinkClick r:id="rId3" tooltip="Electric current"/>
              </a:rPr>
              <a:t>electric current</a:t>
            </a:r>
            <a:r>
              <a:rPr lang="en-US" sz="1200" b="0" i="0" kern="1200" dirty="0" smtClean="0">
                <a:solidFill>
                  <a:schemeClr val="tx1"/>
                </a:solidFill>
                <a:effectLst/>
                <a:latin typeface="+mn-lt"/>
                <a:ea typeface="+mn-ea"/>
                <a:cs typeface="+mn-cs"/>
              </a:rPr>
              <a:t>. A low resistivity indicates a material that readily allows the flow of </a:t>
            </a:r>
            <a:r>
              <a:rPr lang="en-US" sz="1200" b="0" i="0" u="none" strike="noStrike" kern="1200" dirty="0" smtClean="0">
                <a:solidFill>
                  <a:schemeClr val="tx1"/>
                </a:solidFill>
                <a:effectLst/>
                <a:latin typeface="+mn-lt"/>
                <a:ea typeface="+mn-ea"/>
                <a:cs typeface="+mn-cs"/>
                <a:hlinkClick r:id="rId3" tooltip="Electric current"/>
              </a:rPr>
              <a:t>electric current</a:t>
            </a:r>
            <a:r>
              <a:rPr lang="en-US" sz="1200" b="0" i="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An electrical resistivity</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survey is a geophysical technique that produces an image of the subsurface showing the distribution of electrical conductivity, down to depths of several hundred feet.  Fundamentally, dry rock has many orders of magnitude greater resistivity (lower conductivity) than rock that contains water.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57AE77D-9E73-4891-B735-87BCBEAE12D6}" type="slidenum">
              <a:rPr lang="en-US" smtClean="0"/>
              <a:t>2</a:t>
            </a:fld>
            <a:endParaRPr lang="en-US"/>
          </a:p>
        </p:txBody>
      </p:sp>
    </p:spTree>
    <p:extLst>
      <p:ext uri="{BB962C8B-B14F-4D97-AF65-F5344CB8AC3E}">
        <p14:creationId xmlns:p14="http://schemas.microsoft.com/office/powerpoint/2010/main" val="494482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the SWDA,</a:t>
            </a:r>
            <a:r>
              <a:rPr lang="en-US" baseline="0" dirty="0" smtClean="0"/>
              <a:t> the EPA sets standards for drinking water quality and oversees the states, localities, and water suppliers who implement those standards.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MCLs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are set at very stringent levels. To understand the possible health effects described for many regulated constituents, a person would have to drink 2 liters of water every day at the MCL level for a lifetime to have a one-in-a-million chance of having the described health effect.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EPA</a:t>
            </a:r>
            <a:r>
              <a:rPr lang="en-US" baseline="0" dirty="0" smtClean="0"/>
              <a:t> w</a:t>
            </a:r>
            <a:r>
              <a:rPr lang="en-US" dirty="0" smtClean="0"/>
              <a:t>ebsite lists each contaminant and limit (MCL - </a:t>
            </a:r>
            <a:r>
              <a:rPr lang="en-US" sz="1200" b="0" i="0" kern="1200" dirty="0" smtClean="0">
                <a:solidFill>
                  <a:schemeClr val="tx1"/>
                </a:solidFill>
                <a:effectLst/>
                <a:latin typeface="+mn-lt"/>
                <a:ea typeface="+mn-ea"/>
                <a:cs typeface="+mn-cs"/>
              </a:rPr>
              <a:t>Maximum Contaminant Levels (MCLs)for drinking water quality).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7AE77D-9E73-4891-B735-87BCBEAE12D6}" type="slidenum">
              <a:rPr lang="en-US" smtClean="0"/>
              <a:t>3</a:t>
            </a:fld>
            <a:endParaRPr lang="en-US"/>
          </a:p>
        </p:txBody>
      </p:sp>
    </p:spTree>
    <p:extLst>
      <p:ext uri="{BB962C8B-B14F-4D97-AF65-F5344CB8AC3E}">
        <p14:creationId xmlns:p14="http://schemas.microsoft.com/office/powerpoint/2010/main" val="769112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EPA recommends secondary standards to water systems but does not require systems to comply with the standard.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They are established as guidelines to assist public water systems in managing their drinking water for aesthetic considerations, such as taste, color, and odor. These contaminants are not considered to present a risk to human health at the </a:t>
            </a:r>
            <a:r>
              <a:rPr lang="en-US" dirty="0" smtClean="0"/>
              <a:t>SMCL</a:t>
            </a:r>
            <a:r>
              <a:rPr lang="en-US" sz="1200" b="0" i="0" kern="1200" dirty="0" smtClean="0">
                <a:solidFill>
                  <a:schemeClr val="tx1"/>
                </a:solidFill>
                <a:effectLst/>
                <a:latin typeface="+mn-lt"/>
                <a:ea typeface="+mn-ea"/>
                <a:cs typeface="+mn-cs"/>
              </a:rPr>
              <a:t>.</a:t>
            </a:r>
            <a:endParaRPr lang="en-US" dirty="0" smtClean="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357AE77D-9E73-4891-B735-87BCBEAE12D6}" type="slidenum">
              <a:rPr lang="en-US" smtClean="0"/>
              <a:t>4</a:t>
            </a:fld>
            <a:endParaRPr lang="en-US"/>
          </a:p>
        </p:txBody>
      </p:sp>
    </p:spTree>
    <p:extLst>
      <p:ext uri="{BB962C8B-B14F-4D97-AF65-F5344CB8AC3E}">
        <p14:creationId xmlns:p14="http://schemas.microsoft.com/office/powerpoint/2010/main" val="173255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nitrates (inorganic) </a:t>
            </a:r>
            <a:r>
              <a:rPr lang="en-US" sz="1200" dirty="0" smtClean="0"/>
              <a:t>may be quarterly if the reading is greater than ½ MCL)</a:t>
            </a:r>
            <a:endParaRPr lang="en-US" sz="1200" b="0" i="0" kern="1200" baseline="0" dirty="0" smtClean="0">
              <a:solidFill>
                <a:schemeClr val="tx1"/>
              </a:solidFill>
              <a:effectLst/>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900" b="1" dirty="0" smtClean="0"/>
              <a:t>Gross Alpha Particle Activity, Radium-226, Radium-228, Uranium</a:t>
            </a:r>
            <a:r>
              <a:rPr lang="en-US" sz="1900" dirty="0" smtClean="0"/>
              <a:t> (this is if the reading is below ½ the MCL, if it is above ½ the reading will be conducted once every 3 years)</a:t>
            </a:r>
          </a:p>
          <a:p>
            <a:endParaRPr lang="en-US" sz="1200" b="0" i="0" kern="1200" baseline="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Fines for each offence (not to exceed $100 each)and Any term or condition of an order issued is subject to the penalties provided by the subtitle pursuant to which the order is issued.</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VOC = vapors or gases</a:t>
            </a:r>
          </a:p>
          <a:p>
            <a:r>
              <a:rPr lang="en-US" sz="1200" b="0" i="0" kern="1200" dirty="0" smtClean="0">
                <a:solidFill>
                  <a:schemeClr val="tx1"/>
                </a:solidFill>
                <a:effectLst/>
                <a:latin typeface="+mn-lt"/>
                <a:ea typeface="+mn-ea"/>
                <a:cs typeface="+mn-cs"/>
              </a:rPr>
              <a:t>SOC= i.e.</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pesticides and fuel additives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Secretary may institute a </a:t>
            </a:r>
            <a:r>
              <a:rPr lang="en-US" sz="1200" b="1" i="0" kern="1200" dirty="0" smtClean="0">
                <a:solidFill>
                  <a:schemeClr val="tx1"/>
                </a:solidFill>
                <a:effectLst/>
                <a:latin typeface="+mn-lt"/>
                <a:ea typeface="+mn-ea"/>
                <a:cs typeface="+mn-cs"/>
              </a:rPr>
              <a:t>civil action </a:t>
            </a:r>
            <a:r>
              <a:rPr lang="en-US" sz="1200" b="0" i="0" kern="1200" dirty="0" smtClean="0">
                <a:solidFill>
                  <a:schemeClr val="tx1"/>
                </a:solidFill>
                <a:effectLst/>
                <a:latin typeface="+mn-lt"/>
                <a:ea typeface="+mn-ea"/>
                <a:cs typeface="+mn-cs"/>
              </a:rPr>
              <a:t>in any court of appropriate jurisdiction for injunctive relief to prevent violation of any order or regulation issued pursuant to this chapter, in addition to any other remedies provided under this chapter.</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They also notify customers:</a:t>
            </a:r>
          </a:p>
          <a:p>
            <a:r>
              <a:rPr lang="en-US" sz="1200" b="0" i="0" kern="1200" dirty="0" smtClean="0">
                <a:solidFill>
                  <a:schemeClr val="tx1"/>
                </a:solidFill>
                <a:effectLst/>
                <a:latin typeface="+mn-lt"/>
                <a:ea typeface="+mn-ea"/>
                <a:cs typeface="+mn-cs"/>
              </a:rPr>
              <a:t>if the water does not meet drinking water standards;</a:t>
            </a:r>
          </a:p>
          <a:p>
            <a:r>
              <a:rPr lang="en-US" sz="1200" b="0" i="0" kern="1200" dirty="0" smtClean="0">
                <a:solidFill>
                  <a:schemeClr val="tx1"/>
                </a:solidFill>
                <a:effectLst/>
                <a:latin typeface="+mn-lt"/>
                <a:ea typeface="+mn-ea"/>
                <a:cs typeface="+mn-cs"/>
              </a:rPr>
              <a:t>if the water system fails to test its water;</a:t>
            </a:r>
          </a:p>
          <a:p>
            <a:r>
              <a:rPr lang="en-US" sz="1200" b="0" i="0" kern="1200" dirty="0" smtClean="0">
                <a:solidFill>
                  <a:schemeClr val="tx1"/>
                </a:solidFill>
                <a:effectLst/>
                <a:latin typeface="+mn-lt"/>
                <a:ea typeface="+mn-ea"/>
                <a:cs typeface="+mn-cs"/>
              </a:rPr>
              <a:t>if the system has been granted a variance (use of less costly technology); or</a:t>
            </a:r>
          </a:p>
          <a:p>
            <a:r>
              <a:rPr lang="en-US" sz="1200" b="0" i="0" kern="1200" dirty="0" smtClean="0">
                <a:solidFill>
                  <a:schemeClr val="tx1"/>
                </a:solidFill>
                <a:effectLst/>
                <a:latin typeface="+mn-lt"/>
                <a:ea typeface="+mn-ea"/>
                <a:cs typeface="+mn-cs"/>
              </a:rPr>
              <a:t>if the system has been granted an exemption (more time to comply with a new regulation).</a:t>
            </a:r>
          </a:p>
          <a:p>
            <a:endParaRPr lang="en-US" dirty="0"/>
          </a:p>
        </p:txBody>
      </p:sp>
      <p:sp>
        <p:nvSpPr>
          <p:cNvPr id="4" name="Slide Number Placeholder 3"/>
          <p:cNvSpPr>
            <a:spLocks noGrp="1"/>
          </p:cNvSpPr>
          <p:nvPr>
            <p:ph type="sldNum" sz="quarter" idx="10"/>
          </p:nvPr>
        </p:nvSpPr>
        <p:spPr/>
        <p:txBody>
          <a:bodyPr/>
          <a:lstStyle/>
          <a:p>
            <a:fld id="{357AE77D-9E73-4891-B735-87BCBEAE12D6}" type="slidenum">
              <a:rPr lang="en-US" smtClean="0"/>
              <a:t>6</a:t>
            </a:fld>
            <a:endParaRPr lang="en-US"/>
          </a:p>
        </p:txBody>
      </p:sp>
    </p:spTree>
    <p:extLst>
      <p:ext uri="{BB962C8B-B14F-4D97-AF65-F5344CB8AC3E}">
        <p14:creationId xmlns:p14="http://schemas.microsoft.com/office/powerpoint/2010/main" val="337814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Reports are available</a:t>
            </a:r>
            <a:r>
              <a:rPr lang="en-US" sz="1200" b="1" baseline="0" dirty="0" smtClean="0"/>
              <a:t> on town website</a:t>
            </a:r>
            <a:endParaRPr lang="en-US" sz="1900" dirty="0" smtClean="0"/>
          </a:p>
          <a:p>
            <a:endParaRPr lang="en-US" sz="1200" b="0" i="0" kern="1200" baseline="0" dirty="0" smtClean="0">
              <a:solidFill>
                <a:schemeClr val="tx1"/>
              </a:solidFill>
              <a:effectLst/>
              <a:latin typeface="+mn-lt"/>
              <a:ea typeface="+mn-ea"/>
              <a:cs typeface="+mn-cs"/>
            </a:endParaRPr>
          </a:p>
          <a:p>
            <a:endParaRPr lang="en-US" sz="1200" b="0" i="0" kern="1200" baseline="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Fines for each offence (not to exceed $100 each)and Any term or condition of an order issued is subject to the penalties provided by the subtitle pursuant to which the order is issued.</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Secretary may institute a </a:t>
            </a:r>
            <a:r>
              <a:rPr lang="en-US" sz="1200" b="1" i="0" kern="1200" dirty="0" smtClean="0">
                <a:solidFill>
                  <a:schemeClr val="tx1"/>
                </a:solidFill>
                <a:effectLst/>
                <a:latin typeface="+mn-lt"/>
                <a:ea typeface="+mn-ea"/>
                <a:cs typeface="+mn-cs"/>
              </a:rPr>
              <a:t>civil action </a:t>
            </a:r>
            <a:r>
              <a:rPr lang="en-US" sz="1200" b="0" i="0" kern="1200" dirty="0" smtClean="0">
                <a:solidFill>
                  <a:schemeClr val="tx1"/>
                </a:solidFill>
                <a:effectLst/>
                <a:latin typeface="+mn-lt"/>
                <a:ea typeface="+mn-ea"/>
                <a:cs typeface="+mn-cs"/>
              </a:rPr>
              <a:t>in any court of appropriate jurisdiction for injunctive relief to prevent violation of any order or regulation issued pursuant to this chapter, in addition to any other remedies provided under this chapter.</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They also notify customers:</a:t>
            </a:r>
          </a:p>
          <a:p>
            <a:r>
              <a:rPr lang="en-US" sz="1200" b="0" i="0" kern="1200" dirty="0" smtClean="0">
                <a:solidFill>
                  <a:schemeClr val="tx1"/>
                </a:solidFill>
                <a:effectLst/>
                <a:latin typeface="+mn-lt"/>
                <a:ea typeface="+mn-ea"/>
                <a:cs typeface="+mn-cs"/>
              </a:rPr>
              <a:t>if the water does not meet drinking water standards;</a:t>
            </a:r>
          </a:p>
          <a:p>
            <a:r>
              <a:rPr lang="en-US" sz="1200" b="0" i="0" kern="1200" dirty="0" smtClean="0">
                <a:solidFill>
                  <a:schemeClr val="tx1"/>
                </a:solidFill>
                <a:effectLst/>
                <a:latin typeface="+mn-lt"/>
                <a:ea typeface="+mn-ea"/>
                <a:cs typeface="+mn-cs"/>
              </a:rPr>
              <a:t>if the water system fails to test its water;</a:t>
            </a:r>
          </a:p>
          <a:p>
            <a:r>
              <a:rPr lang="en-US" sz="1200" b="0" i="0" kern="1200" dirty="0" smtClean="0">
                <a:solidFill>
                  <a:schemeClr val="tx1"/>
                </a:solidFill>
                <a:effectLst/>
                <a:latin typeface="+mn-lt"/>
                <a:ea typeface="+mn-ea"/>
                <a:cs typeface="+mn-cs"/>
              </a:rPr>
              <a:t>if the system has been granted a variance (use of less costly technology); or</a:t>
            </a:r>
          </a:p>
          <a:p>
            <a:r>
              <a:rPr lang="en-US" sz="1200" b="0" i="0" kern="1200" dirty="0" smtClean="0">
                <a:solidFill>
                  <a:schemeClr val="tx1"/>
                </a:solidFill>
                <a:effectLst/>
                <a:latin typeface="+mn-lt"/>
                <a:ea typeface="+mn-ea"/>
                <a:cs typeface="+mn-cs"/>
              </a:rPr>
              <a:t>if the system has been granted an exemption (more time to comply with a new regulation).</a:t>
            </a:r>
          </a:p>
          <a:p>
            <a:endParaRPr lang="en-US" dirty="0"/>
          </a:p>
        </p:txBody>
      </p:sp>
      <p:sp>
        <p:nvSpPr>
          <p:cNvPr id="4" name="Slide Number Placeholder 3"/>
          <p:cNvSpPr>
            <a:spLocks noGrp="1"/>
          </p:cNvSpPr>
          <p:nvPr>
            <p:ph type="sldNum" sz="quarter" idx="10"/>
          </p:nvPr>
        </p:nvSpPr>
        <p:spPr/>
        <p:txBody>
          <a:bodyPr/>
          <a:lstStyle/>
          <a:p>
            <a:fld id="{357AE77D-9E73-4891-B735-87BCBEAE12D6}" type="slidenum">
              <a:rPr lang="en-US" smtClean="0"/>
              <a:t>7</a:t>
            </a:fld>
            <a:endParaRPr lang="en-US"/>
          </a:p>
        </p:txBody>
      </p:sp>
    </p:spTree>
    <p:extLst>
      <p:ext uri="{BB962C8B-B14F-4D97-AF65-F5344CB8AC3E}">
        <p14:creationId xmlns:p14="http://schemas.microsoft.com/office/powerpoint/2010/main" val="337814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6E5D572-CE0E-46CA-8473-377C958C0A9E}"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E5D572-CE0E-46CA-8473-377C958C0A9E}" type="datetimeFigureOut">
              <a:rPr lang="en-US" smtClean="0"/>
              <a:t>7/13/2017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F551B-B534-4416-9C9A-9E20E2867D9D}"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6E5D572-CE0E-46CA-8473-377C958C0A9E}"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6E5D572-CE0E-46CA-8473-377C958C0A9E}"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6E5D572-CE0E-46CA-8473-377C958C0A9E}"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6E5D572-CE0E-46CA-8473-377C958C0A9E}"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F551B-B534-4416-9C9A-9E20E2867D9D}"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E5D572-CE0E-46CA-8473-377C958C0A9E}"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6E5D572-CE0E-46CA-8473-377C958C0A9E}" type="datetimeFigureOut">
              <a:rPr lang="en-US" smtClean="0"/>
              <a:t>7/13/2017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6E5D572-CE0E-46CA-8473-377C958C0A9E}" type="datetimeFigureOut">
              <a:rPr lang="en-US" smtClean="0"/>
              <a:t>7/13/2017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6E5D572-CE0E-46CA-8473-377C958C0A9E}" type="datetimeFigureOut">
              <a:rPr lang="en-US" smtClean="0"/>
              <a:t>7/13/2017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5D572-CE0E-46CA-8473-377C958C0A9E}" type="datetimeFigureOut">
              <a:rPr lang="en-US" smtClean="0"/>
              <a:t>7/13/2017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1F551B-B534-4416-9C9A-9E20E2867D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E5D572-CE0E-46CA-8473-377C958C0A9E}" type="datetimeFigureOut">
              <a:rPr lang="en-US" smtClean="0"/>
              <a:t>7/13/2017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6E5D572-CE0E-46CA-8473-377C958C0A9E}" type="datetimeFigureOut">
              <a:rPr lang="en-US" smtClean="0"/>
              <a:t>7/13/2017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C81F551B-B534-4416-9C9A-9E20E2867D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www.epa.gov/dwregdev/drinking-water-regulations-and-contaminants" TargetMode="External"/><Relationship Id="rId7" Type="http://schemas.openxmlformats.org/officeDocument/2006/relationships/hyperlink" Target="http://www.dsd.state.md.us/comar/SubtitleSearch.aspx?search=26.04.01.*" TargetMode="External"/><Relationship Id="rId2" Type="http://schemas.openxmlformats.org/officeDocument/2006/relationships/hyperlink" Target="https://www.epa.gov/sdwa" TargetMode="External"/><Relationship Id="rId1" Type="http://schemas.openxmlformats.org/officeDocument/2006/relationships/slideLayout" Target="../slideLayouts/slideLayout2.xml"/><Relationship Id="rId6" Type="http://schemas.openxmlformats.org/officeDocument/2006/relationships/hyperlink" Target="http://mde.maryland.gov/programs/water/water_supply/Pages/index.aspx" TargetMode="External"/><Relationship Id="rId5" Type="http://schemas.openxmlformats.org/officeDocument/2006/relationships/hyperlink" Target="https://www.epa.gov/dwregdev/how-epa-regulates-drinking-water-contaminants" TargetMode="External"/><Relationship Id="rId4" Type="http://schemas.openxmlformats.org/officeDocument/2006/relationships/hyperlink" Target="https://www.epa.gov/environmental-topics/water-topics#what-you-can-d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371600"/>
            <a:ext cx="6498158" cy="1724867"/>
          </a:xfrm>
        </p:spPr>
        <p:txBody>
          <a:bodyPr>
            <a:normAutofit/>
          </a:bodyPr>
          <a:lstStyle/>
          <a:p>
            <a:r>
              <a:rPr lang="en-US" dirty="0" smtClean="0"/>
              <a:t>Town of </a:t>
            </a:r>
            <a:r>
              <a:rPr lang="en-US" dirty="0" err="1" smtClean="0"/>
              <a:t>Cecilton</a:t>
            </a:r>
            <a:r>
              <a:rPr lang="en-US" dirty="0" smtClean="0"/>
              <a:t> </a:t>
            </a:r>
            <a:br>
              <a:rPr lang="en-US" dirty="0" smtClean="0"/>
            </a:br>
            <a:r>
              <a:rPr lang="en-US" dirty="0" smtClean="0"/>
              <a:t>Drinking Water</a:t>
            </a:r>
            <a:endParaRPr lang="en-US" dirty="0"/>
          </a:p>
        </p:txBody>
      </p:sp>
      <p:sp>
        <p:nvSpPr>
          <p:cNvPr id="3" name="Subtitle 2"/>
          <p:cNvSpPr>
            <a:spLocks noGrp="1"/>
          </p:cNvSpPr>
          <p:nvPr>
            <p:ph type="subTitle" idx="1"/>
          </p:nvPr>
        </p:nvSpPr>
        <p:spPr/>
        <p:txBody>
          <a:bodyPr/>
          <a:lstStyle/>
          <a:p>
            <a:r>
              <a:rPr lang="en-US" dirty="0" smtClean="0">
                <a:solidFill>
                  <a:schemeClr val="tx1"/>
                </a:solidFill>
              </a:rPr>
              <a:t>Pearce Creek Implementation Committee </a:t>
            </a:r>
          </a:p>
          <a:p>
            <a:r>
              <a:rPr lang="en-US" dirty="0" smtClean="0">
                <a:solidFill>
                  <a:schemeClr val="tx1"/>
                </a:solidFill>
              </a:rPr>
              <a:t>June 16, 2017</a:t>
            </a:r>
            <a:endParaRPr lang="en-US" dirty="0">
              <a:solidFill>
                <a:schemeClr val="tx1"/>
              </a:solidFill>
            </a:endParaRPr>
          </a:p>
        </p:txBody>
      </p:sp>
    </p:spTree>
    <p:extLst>
      <p:ext uri="{BB962C8B-B14F-4D97-AF65-F5344CB8AC3E}">
        <p14:creationId xmlns:p14="http://schemas.microsoft.com/office/powerpoint/2010/main" val="3952835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lstStyle/>
          <a:p>
            <a:r>
              <a:rPr lang="en-US" dirty="0" smtClean="0"/>
              <a:t>Overview</a:t>
            </a:r>
            <a:endParaRPr lang="en-US" dirty="0"/>
          </a:p>
        </p:txBody>
      </p:sp>
      <p:sp>
        <p:nvSpPr>
          <p:cNvPr id="3" name="Content Placeholder 2"/>
          <p:cNvSpPr>
            <a:spLocks noGrp="1"/>
          </p:cNvSpPr>
          <p:nvPr>
            <p:ph idx="1"/>
          </p:nvPr>
        </p:nvSpPr>
        <p:spPr>
          <a:xfrm>
            <a:off x="609600" y="2768784"/>
            <a:ext cx="3008222" cy="3429000"/>
          </a:xfrm>
        </p:spPr>
        <p:txBody>
          <a:bodyPr>
            <a:normAutofit/>
          </a:bodyPr>
          <a:lstStyle/>
          <a:p>
            <a:r>
              <a:rPr lang="en-US" dirty="0" smtClean="0">
                <a:solidFill>
                  <a:schemeClr val="tx1"/>
                </a:solidFill>
              </a:rPr>
              <a:t>Once the water is pumped from the aquifer, it is then </a:t>
            </a:r>
            <a:r>
              <a:rPr lang="en-US" sz="2400" dirty="0" smtClean="0">
                <a:solidFill>
                  <a:schemeClr val="tx1"/>
                </a:solidFill>
              </a:rPr>
              <a:t>treated </a:t>
            </a:r>
            <a:r>
              <a:rPr lang="en-US" sz="2400" dirty="0">
                <a:solidFill>
                  <a:schemeClr val="tx1"/>
                </a:solidFill>
              </a:rPr>
              <a:t>before </a:t>
            </a:r>
            <a:r>
              <a:rPr lang="en-US" sz="2400" dirty="0" smtClean="0">
                <a:solidFill>
                  <a:schemeClr val="tx1"/>
                </a:solidFill>
              </a:rPr>
              <a:t>it </a:t>
            </a:r>
            <a:r>
              <a:rPr lang="en-US" dirty="0" smtClean="0">
                <a:solidFill>
                  <a:schemeClr val="tx1"/>
                </a:solidFill>
              </a:rPr>
              <a:t>enters the Town’s</a:t>
            </a:r>
            <a:r>
              <a:rPr lang="en-US" sz="2400" dirty="0" smtClean="0">
                <a:solidFill>
                  <a:schemeClr val="tx1"/>
                </a:solidFill>
              </a:rPr>
              <a:t> </a:t>
            </a:r>
            <a:r>
              <a:rPr lang="en-US" sz="2400" dirty="0">
                <a:solidFill>
                  <a:schemeClr val="tx1"/>
                </a:solidFill>
              </a:rPr>
              <a:t>water distribution system</a:t>
            </a:r>
            <a:r>
              <a:rPr lang="en-US" sz="2400" dirty="0" smtClean="0">
                <a:solidFill>
                  <a:schemeClr val="tx1"/>
                </a:solidFill>
              </a:rPr>
              <a:t>.</a:t>
            </a:r>
          </a:p>
          <a:p>
            <a:endParaRPr lang="en-US" sz="2400" dirty="0"/>
          </a:p>
        </p:txBody>
      </p:sp>
      <p:pic>
        <p:nvPicPr>
          <p:cNvPr id="1026" name="Picture 2" descr="C:\Users\cholm\Desktop\magothy 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1618" y="2590800"/>
            <a:ext cx="4837472" cy="36576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609600" y="1371600"/>
            <a:ext cx="8229600" cy="3429000"/>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US" dirty="0" smtClean="0">
                <a:solidFill>
                  <a:schemeClr val="tx1"/>
                </a:solidFill>
              </a:rPr>
              <a:t>The Town water is sourced from a confined aquifer (</a:t>
            </a:r>
            <a:r>
              <a:rPr lang="en-US" dirty="0" err="1" smtClean="0">
                <a:solidFill>
                  <a:schemeClr val="tx1"/>
                </a:solidFill>
              </a:rPr>
              <a:t>Magothy</a:t>
            </a:r>
            <a:r>
              <a:rPr lang="en-US" dirty="0" smtClean="0">
                <a:solidFill>
                  <a:schemeClr val="tx1"/>
                </a:solidFill>
              </a:rPr>
              <a:t> Formation) that lies about 100 feet below land surface. </a:t>
            </a:r>
          </a:p>
          <a:p>
            <a:endParaRPr lang="en-US" dirty="0"/>
          </a:p>
        </p:txBody>
      </p:sp>
    </p:spTree>
    <p:extLst>
      <p:ext uri="{BB962C8B-B14F-4D97-AF65-F5344CB8AC3E}">
        <p14:creationId xmlns:p14="http://schemas.microsoft.com/office/powerpoint/2010/main" val="4222877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771"/>
            <a:ext cx="8042276" cy="911132"/>
          </a:xfrm>
        </p:spPr>
        <p:txBody>
          <a:bodyPr/>
          <a:lstStyle/>
          <a:p>
            <a:r>
              <a:rPr lang="en-US" dirty="0" smtClean="0"/>
              <a:t>Drinking Water Regulations</a:t>
            </a:r>
            <a:endParaRPr lang="en-US" dirty="0"/>
          </a:p>
        </p:txBody>
      </p:sp>
      <p:graphicFrame>
        <p:nvGraphicFramePr>
          <p:cNvPr id="7" name="Diagram 6"/>
          <p:cNvGraphicFramePr/>
          <p:nvPr>
            <p:extLst>
              <p:ext uri="{D42A27DB-BD31-4B8C-83A1-F6EECF244321}">
                <p14:modId xmlns:p14="http://schemas.microsoft.com/office/powerpoint/2010/main" val="3239946754"/>
              </p:ext>
            </p:extLst>
          </p:nvPr>
        </p:nvGraphicFramePr>
        <p:xfrm>
          <a:off x="304800" y="1219200"/>
          <a:ext cx="85344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7823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771"/>
            <a:ext cx="8042276" cy="911132"/>
          </a:xfrm>
        </p:spPr>
        <p:txBody>
          <a:bodyPr/>
          <a:lstStyle/>
          <a:p>
            <a:r>
              <a:rPr lang="en-US" dirty="0" smtClean="0"/>
              <a:t>Drinking Water Regulations</a:t>
            </a:r>
            <a:endParaRPr lang="en-US" dirty="0"/>
          </a:p>
        </p:txBody>
      </p:sp>
      <p:sp>
        <p:nvSpPr>
          <p:cNvPr id="3" name="Content Placeholder 2"/>
          <p:cNvSpPr>
            <a:spLocks noGrp="1"/>
          </p:cNvSpPr>
          <p:nvPr>
            <p:ph idx="1"/>
          </p:nvPr>
        </p:nvSpPr>
        <p:spPr>
          <a:xfrm>
            <a:off x="304800" y="1295400"/>
            <a:ext cx="8686800" cy="5410199"/>
          </a:xfrm>
        </p:spPr>
        <p:txBody>
          <a:bodyPr numCol="1">
            <a:normAutofit lnSpcReduction="10000"/>
          </a:bodyPr>
          <a:lstStyle/>
          <a:p>
            <a:r>
              <a:rPr lang="en-US" dirty="0" smtClean="0">
                <a:solidFill>
                  <a:schemeClr val="tx1"/>
                </a:solidFill>
              </a:rPr>
              <a:t>EPA Primary Drinking </a:t>
            </a:r>
            <a:r>
              <a:rPr lang="en-US" dirty="0">
                <a:solidFill>
                  <a:schemeClr val="tx1"/>
                </a:solidFill>
              </a:rPr>
              <a:t>W</a:t>
            </a:r>
            <a:r>
              <a:rPr lang="en-US" dirty="0" smtClean="0">
                <a:solidFill>
                  <a:schemeClr val="tx1"/>
                </a:solidFill>
              </a:rPr>
              <a:t>ater </a:t>
            </a:r>
            <a:r>
              <a:rPr lang="en-US" dirty="0">
                <a:solidFill>
                  <a:schemeClr val="tx1"/>
                </a:solidFill>
              </a:rPr>
              <a:t>R</a:t>
            </a:r>
            <a:r>
              <a:rPr lang="en-US" dirty="0" smtClean="0">
                <a:solidFill>
                  <a:schemeClr val="tx1"/>
                </a:solidFill>
              </a:rPr>
              <a:t>egulations provide legally enforceable standards and treatment techniques that apply to public water systems.</a:t>
            </a:r>
          </a:p>
          <a:p>
            <a:pPr lvl="1">
              <a:buClr>
                <a:schemeClr val="accent1">
                  <a:lumMod val="60000"/>
                  <a:lumOff val="40000"/>
                </a:schemeClr>
              </a:buClr>
            </a:pPr>
            <a:r>
              <a:rPr lang="en-US" dirty="0" smtClean="0">
                <a:solidFill>
                  <a:schemeClr val="tx1"/>
                </a:solidFill>
              </a:rPr>
              <a:t>Primary Drinking </a:t>
            </a:r>
            <a:r>
              <a:rPr lang="en-US" dirty="0">
                <a:solidFill>
                  <a:schemeClr val="tx1"/>
                </a:solidFill>
              </a:rPr>
              <a:t>W</a:t>
            </a:r>
            <a:r>
              <a:rPr lang="en-US" dirty="0" smtClean="0">
                <a:solidFill>
                  <a:schemeClr val="tx1"/>
                </a:solidFill>
              </a:rPr>
              <a:t>ater </a:t>
            </a:r>
            <a:r>
              <a:rPr lang="en-US" dirty="0">
                <a:solidFill>
                  <a:schemeClr val="tx1"/>
                </a:solidFill>
              </a:rPr>
              <a:t>S</a:t>
            </a:r>
            <a:r>
              <a:rPr lang="en-US" dirty="0" smtClean="0">
                <a:solidFill>
                  <a:schemeClr val="tx1"/>
                </a:solidFill>
              </a:rPr>
              <a:t>tandards (primarily MCLs) apply to:</a:t>
            </a:r>
          </a:p>
          <a:p>
            <a:pPr lvl="3"/>
            <a:r>
              <a:rPr lang="en-US" dirty="0">
                <a:solidFill>
                  <a:schemeClr val="tx1"/>
                </a:solidFill>
              </a:rPr>
              <a:t>Microorganisms</a:t>
            </a:r>
          </a:p>
          <a:p>
            <a:pPr lvl="3"/>
            <a:r>
              <a:rPr lang="en-US" dirty="0">
                <a:solidFill>
                  <a:schemeClr val="tx1"/>
                </a:solidFill>
              </a:rPr>
              <a:t>Disinfectants</a:t>
            </a:r>
          </a:p>
          <a:p>
            <a:pPr lvl="3"/>
            <a:r>
              <a:rPr lang="en-US" dirty="0">
                <a:solidFill>
                  <a:schemeClr val="tx1"/>
                </a:solidFill>
              </a:rPr>
              <a:t>Disinfection </a:t>
            </a:r>
            <a:r>
              <a:rPr lang="en-US" dirty="0" smtClean="0">
                <a:solidFill>
                  <a:schemeClr val="tx1"/>
                </a:solidFill>
              </a:rPr>
              <a:t>Byproduct</a:t>
            </a:r>
            <a:endParaRPr lang="en-US" dirty="0">
              <a:solidFill>
                <a:schemeClr val="tx1"/>
              </a:solidFill>
            </a:endParaRPr>
          </a:p>
          <a:p>
            <a:pPr lvl="3"/>
            <a:r>
              <a:rPr lang="en-US" dirty="0">
                <a:solidFill>
                  <a:schemeClr val="tx1"/>
                </a:solidFill>
              </a:rPr>
              <a:t>Inorganic Chemicals (includes nutrients and metals) </a:t>
            </a:r>
          </a:p>
          <a:p>
            <a:pPr lvl="3"/>
            <a:r>
              <a:rPr lang="en-US" dirty="0">
                <a:solidFill>
                  <a:schemeClr val="tx1"/>
                </a:solidFill>
              </a:rPr>
              <a:t>Organic Chemicals (i.e. </a:t>
            </a:r>
            <a:r>
              <a:rPr lang="en-US" dirty="0" smtClean="0">
                <a:solidFill>
                  <a:schemeClr val="tx1"/>
                </a:solidFill>
              </a:rPr>
              <a:t>pesticides and fuel additives) </a:t>
            </a:r>
            <a:endParaRPr lang="en-US" dirty="0">
              <a:solidFill>
                <a:schemeClr val="tx1"/>
              </a:solidFill>
            </a:endParaRPr>
          </a:p>
          <a:p>
            <a:pPr lvl="3"/>
            <a:r>
              <a:rPr lang="en-US" dirty="0" smtClean="0">
                <a:solidFill>
                  <a:schemeClr val="tx1"/>
                </a:solidFill>
              </a:rPr>
              <a:t>Radionuclides</a:t>
            </a:r>
          </a:p>
          <a:p>
            <a:pPr marL="349250" lvl="3" indent="-349250">
              <a:spcBef>
                <a:spcPts val="2000"/>
              </a:spcBef>
              <a:buClr>
                <a:schemeClr val="accent1">
                  <a:lumMod val="60000"/>
                  <a:lumOff val="40000"/>
                </a:schemeClr>
              </a:buClr>
            </a:pPr>
            <a:r>
              <a:rPr lang="en-US" sz="2400" dirty="0" smtClean="0">
                <a:solidFill>
                  <a:schemeClr val="tx1"/>
                </a:solidFill>
              </a:rPr>
              <a:t>EPA </a:t>
            </a:r>
            <a:r>
              <a:rPr lang="en-US" sz="2400" dirty="0">
                <a:solidFill>
                  <a:schemeClr val="tx1"/>
                </a:solidFill>
              </a:rPr>
              <a:t>Secondary </a:t>
            </a:r>
            <a:r>
              <a:rPr lang="en-US" sz="2400" dirty="0" smtClean="0">
                <a:solidFill>
                  <a:schemeClr val="tx1"/>
                </a:solidFill>
              </a:rPr>
              <a:t>Drinking </a:t>
            </a:r>
            <a:r>
              <a:rPr lang="en-US" sz="2400" dirty="0">
                <a:solidFill>
                  <a:schemeClr val="tx1"/>
                </a:solidFill>
              </a:rPr>
              <a:t>W</a:t>
            </a:r>
            <a:r>
              <a:rPr lang="en-US" sz="2400" dirty="0" smtClean="0">
                <a:solidFill>
                  <a:schemeClr val="tx1"/>
                </a:solidFill>
              </a:rPr>
              <a:t>ater Regulations provide </a:t>
            </a:r>
            <a:r>
              <a:rPr lang="en-US" sz="2400" dirty="0">
                <a:solidFill>
                  <a:schemeClr val="tx1"/>
                </a:solidFill>
              </a:rPr>
              <a:t>non-enforceable guidelines regulating contaminants that may cause cosmetic effects (such as skin or tooth discoloration) or aesthetic effects (such as taste, odor, or color). </a:t>
            </a:r>
          </a:p>
          <a:p>
            <a:pPr marL="0" indent="0">
              <a:buNone/>
            </a:pPr>
            <a:endParaRPr lang="en-US" dirty="0"/>
          </a:p>
        </p:txBody>
      </p:sp>
    </p:spTree>
    <p:extLst>
      <p:ext uri="{BB962C8B-B14F-4D97-AF65-F5344CB8AC3E}">
        <p14:creationId xmlns:p14="http://schemas.microsoft.com/office/powerpoint/2010/main" val="1421493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771"/>
            <a:ext cx="8042276" cy="911132"/>
          </a:xfrm>
        </p:spPr>
        <p:txBody>
          <a:bodyPr/>
          <a:lstStyle/>
          <a:p>
            <a:r>
              <a:rPr lang="en-US" dirty="0" smtClean="0"/>
              <a:t>Drinking Water Regulations</a:t>
            </a:r>
            <a:endParaRPr lang="en-US" dirty="0"/>
          </a:p>
        </p:txBody>
      </p:sp>
      <p:sp>
        <p:nvSpPr>
          <p:cNvPr id="3" name="Content Placeholder 2"/>
          <p:cNvSpPr>
            <a:spLocks noGrp="1"/>
          </p:cNvSpPr>
          <p:nvPr>
            <p:ph idx="1"/>
          </p:nvPr>
        </p:nvSpPr>
        <p:spPr>
          <a:xfrm>
            <a:off x="304800" y="1219200"/>
            <a:ext cx="8686800" cy="990599"/>
          </a:xfrm>
        </p:spPr>
        <p:txBody>
          <a:bodyPr>
            <a:normAutofit/>
          </a:bodyPr>
          <a:lstStyle/>
          <a:p>
            <a:pPr marL="0" indent="0">
              <a:buNone/>
            </a:pPr>
            <a:r>
              <a:rPr lang="en-US" dirty="0">
                <a:solidFill>
                  <a:schemeClr val="tx1"/>
                </a:solidFill>
              </a:rPr>
              <a:t>The Maryland Department of the Environment (MDE) follows the EPA </a:t>
            </a:r>
            <a:r>
              <a:rPr lang="en-US" dirty="0" smtClean="0">
                <a:solidFill>
                  <a:schemeClr val="tx1"/>
                </a:solidFill>
              </a:rPr>
              <a:t>National </a:t>
            </a:r>
            <a:r>
              <a:rPr lang="en-US" dirty="0">
                <a:solidFill>
                  <a:schemeClr val="tx1"/>
                </a:solidFill>
              </a:rPr>
              <a:t>D</a:t>
            </a:r>
            <a:r>
              <a:rPr lang="en-US" dirty="0" smtClean="0">
                <a:solidFill>
                  <a:schemeClr val="tx1"/>
                </a:solidFill>
              </a:rPr>
              <a:t>rinking </a:t>
            </a:r>
            <a:r>
              <a:rPr lang="en-US" dirty="0">
                <a:solidFill>
                  <a:schemeClr val="tx1"/>
                </a:solidFill>
              </a:rPr>
              <a:t>W</a:t>
            </a:r>
            <a:r>
              <a:rPr lang="en-US" dirty="0" smtClean="0">
                <a:solidFill>
                  <a:schemeClr val="tx1"/>
                </a:solidFill>
              </a:rPr>
              <a:t>ater Regulations</a:t>
            </a:r>
            <a:r>
              <a:rPr lang="en-US" dirty="0">
                <a:solidFill>
                  <a:schemeClr val="tx1"/>
                </a:solidFill>
              </a:rPr>
              <a:t>.</a:t>
            </a:r>
            <a:r>
              <a:rPr lang="en-US" dirty="0" smtClean="0">
                <a:solidFill>
                  <a:schemeClr val="tx1"/>
                </a:solidFill>
              </a:rPr>
              <a:t> </a:t>
            </a:r>
            <a:endParaRPr lang="en-US" dirty="0">
              <a:solidFill>
                <a:schemeClr val="tx1"/>
              </a:solidFill>
            </a:endParaRPr>
          </a:p>
          <a:p>
            <a:pPr marL="0" indent="0">
              <a:buNone/>
            </a:pPr>
            <a:endParaRPr lang="en-US" dirty="0"/>
          </a:p>
        </p:txBody>
      </p:sp>
      <p:sp>
        <p:nvSpPr>
          <p:cNvPr id="4" name="TextBox 3"/>
          <p:cNvSpPr txBox="1"/>
          <p:nvPr/>
        </p:nvSpPr>
        <p:spPr>
          <a:xfrm>
            <a:off x="228600" y="6083611"/>
            <a:ext cx="8686800" cy="769441"/>
          </a:xfrm>
          <a:prstGeom prst="rect">
            <a:avLst/>
          </a:prstGeom>
          <a:noFill/>
        </p:spPr>
        <p:txBody>
          <a:bodyPr wrap="square" rtlCol="0">
            <a:spAutoFit/>
          </a:bodyPr>
          <a:lstStyle/>
          <a:p>
            <a:pPr algn="ctr"/>
            <a:r>
              <a:rPr lang="en-US" sz="2200" b="1" i="1" dirty="0"/>
              <a:t>The Town of </a:t>
            </a:r>
            <a:r>
              <a:rPr lang="en-US" sz="2200" b="1" i="1" dirty="0" err="1"/>
              <a:t>Cecilton’s</a:t>
            </a:r>
            <a:r>
              <a:rPr lang="en-US" sz="2200" b="1" i="1" dirty="0"/>
              <a:t> drinking water meets </a:t>
            </a:r>
            <a:endParaRPr lang="en-US" sz="2200" b="1" i="1" dirty="0" smtClean="0"/>
          </a:p>
          <a:p>
            <a:pPr algn="ctr"/>
            <a:r>
              <a:rPr lang="en-US" sz="2200" b="1" i="1" dirty="0" smtClean="0"/>
              <a:t>Federal </a:t>
            </a:r>
            <a:r>
              <a:rPr lang="en-US" sz="2200" b="1" i="1" dirty="0"/>
              <a:t>and State requirements</a:t>
            </a:r>
            <a:r>
              <a:rPr lang="en-US" dirty="0"/>
              <a:t>. </a:t>
            </a:r>
          </a:p>
        </p:txBody>
      </p:sp>
      <p:graphicFrame>
        <p:nvGraphicFramePr>
          <p:cNvPr id="5" name="Diagram 4"/>
          <p:cNvGraphicFramePr/>
          <p:nvPr>
            <p:extLst>
              <p:ext uri="{D42A27DB-BD31-4B8C-83A1-F6EECF244321}">
                <p14:modId xmlns:p14="http://schemas.microsoft.com/office/powerpoint/2010/main" val="3848067925"/>
              </p:ext>
            </p:extLst>
          </p:nvPr>
        </p:nvGraphicFramePr>
        <p:xfrm>
          <a:off x="243444" y="2286000"/>
          <a:ext cx="8686800" cy="3492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Straight Arrow Connector 6"/>
          <p:cNvCxnSpPr/>
          <p:nvPr/>
        </p:nvCxnSpPr>
        <p:spPr>
          <a:xfrm>
            <a:off x="4343400" y="3962400"/>
            <a:ext cx="457200" cy="0"/>
          </a:xfrm>
          <a:prstGeom prst="straightConnector1">
            <a:avLst/>
          </a:prstGeom>
          <a:ln w="50800">
            <a:solidFill>
              <a:schemeClr val="accent2">
                <a:lumMod val="75000"/>
              </a:schemeClr>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79544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smtClean="0"/>
              <a:t>Consumer Confidence Reports</a:t>
            </a:r>
            <a:endParaRPr lang="en-US" dirty="0"/>
          </a:p>
        </p:txBody>
      </p:sp>
      <p:sp>
        <p:nvSpPr>
          <p:cNvPr id="3" name="Content Placeholder 2"/>
          <p:cNvSpPr>
            <a:spLocks noGrp="1"/>
          </p:cNvSpPr>
          <p:nvPr>
            <p:ph idx="1"/>
          </p:nvPr>
        </p:nvSpPr>
        <p:spPr>
          <a:xfrm>
            <a:off x="457200" y="1066800"/>
            <a:ext cx="8229600" cy="4999359"/>
          </a:xfrm>
        </p:spPr>
        <p:txBody>
          <a:bodyPr>
            <a:normAutofit/>
          </a:bodyPr>
          <a:lstStyle/>
          <a:p>
            <a:pPr marL="0" lvl="1" indent="0">
              <a:buClr>
                <a:schemeClr val="accent1">
                  <a:lumMod val="60000"/>
                  <a:lumOff val="40000"/>
                </a:schemeClr>
              </a:buClr>
              <a:buSzPct val="95000"/>
              <a:buNone/>
            </a:pPr>
            <a:r>
              <a:rPr lang="en-US" dirty="0">
                <a:solidFill>
                  <a:schemeClr val="tx1"/>
                </a:solidFill>
              </a:rPr>
              <a:t>The Town of Cecilton is required by law to issue a </a:t>
            </a:r>
            <a:r>
              <a:rPr lang="en-US" dirty="0" smtClean="0">
                <a:solidFill>
                  <a:schemeClr val="tx1"/>
                </a:solidFill>
              </a:rPr>
              <a:t>Water Quality Report, known as a Consumer Confidence Report (CCR), to </a:t>
            </a:r>
            <a:r>
              <a:rPr lang="en-US" dirty="0">
                <a:solidFill>
                  <a:schemeClr val="tx1"/>
                </a:solidFill>
              </a:rPr>
              <a:t>the public every year. </a:t>
            </a:r>
            <a:r>
              <a:rPr lang="en-US" dirty="0" smtClean="0">
                <a:solidFill>
                  <a:schemeClr val="tx1"/>
                </a:solidFill>
              </a:rPr>
              <a:t>The report lists </a:t>
            </a:r>
            <a:r>
              <a:rPr lang="en-US" dirty="0">
                <a:solidFill>
                  <a:schemeClr val="tx1"/>
                </a:solidFill>
              </a:rPr>
              <a:t>constituents </a:t>
            </a:r>
            <a:r>
              <a:rPr lang="en-US" dirty="0" smtClean="0">
                <a:solidFill>
                  <a:schemeClr val="tx1"/>
                </a:solidFill>
              </a:rPr>
              <a:t>that </a:t>
            </a:r>
            <a:r>
              <a:rPr lang="en-US" dirty="0">
                <a:solidFill>
                  <a:schemeClr val="tx1"/>
                </a:solidFill>
              </a:rPr>
              <a:t>were </a:t>
            </a:r>
            <a:r>
              <a:rPr lang="en-US" dirty="0" smtClean="0">
                <a:solidFill>
                  <a:schemeClr val="tx1"/>
                </a:solidFill>
              </a:rPr>
              <a:t>detected (at any level) in the samples throughout the year, the reason the constituent is </a:t>
            </a:r>
            <a:r>
              <a:rPr lang="en-US" dirty="0">
                <a:solidFill>
                  <a:schemeClr val="tx1"/>
                </a:solidFill>
              </a:rPr>
              <a:t>present, </a:t>
            </a:r>
            <a:r>
              <a:rPr lang="en-US" dirty="0" smtClean="0">
                <a:solidFill>
                  <a:schemeClr val="tx1"/>
                </a:solidFill>
              </a:rPr>
              <a:t>and any </a:t>
            </a:r>
            <a:r>
              <a:rPr lang="en-US" dirty="0">
                <a:solidFill>
                  <a:schemeClr val="tx1"/>
                </a:solidFill>
              </a:rPr>
              <a:t>violations</a:t>
            </a:r>
            <a:r>
              <a:rPr lang="en-US" dirty="0" smtClean="0">
                <a:solidFill>
                  <a:schemeClr val="tx1"/>
                </a:solidFill>
              </a:rPr>
              <a:t>.</a:t>
            </a:r>
          </a:p>
          <a:p>
            <a:pPr marL="0" lvl="1" indent="0">
              <a:buClr>
                <a:schemeClr val="accent1">
                  <a:lumMod val="60000"/>
                  <a:lumOff val="40000"/>
                </a:schemeClr>
              </a:buClr>
              <a:buSzPct val="95000"/>
              <a:buNone/>
            </a:pPr>
            <a:endParaRPr lang="en-US" sz="1000" dirty="0" smtClean="0">
              <a:solidFill>
                <a:schemeClr val="tx1"/>
              </a:solidFill>
            </a:endParaRPr>
          </a:p>
          <a:p>
            <a:pPr marL="274320" lvl="2" indent="0">
              <a:buSzPct val="95000"/>
              <a:buNone/>
            </a:pPr>
            <a:r>
              <a:rPr lang="en-US" dirty="0" smtClean="0">
                <a:solidFill>
                  <a:schemeClr val="tx1"/>
                </a:solidFill>
              </a:rPr>
              <a:t>List of constituents tested and testing frequency:</a:t>
            </a:r>
          </a:p>
          <a:p>
            <a:pPr marL="622300" lvl="2"/>
            <a:r>
              <a:rPr lang="en-US" sz="1900" dirty="0">
                <a:solidFill>
                  <a:schemeClr val="tx1"/>
                </a:solidFill>
              </a:rPr>
              <a:t>Coliform - Minimum 5 samples </a:t>
            </a:r>
            <a:r>
              <a:rPr lang="en-US" sz="1900" dirty="0" smtClean="0">
                <a:solidFill>
                  <a:schemeClr val="tx1"/>
                </a:solidFill>
              </a:rPr>
              <a:t>per </a:t>
            </a:r>
            <a:r>
              <a:rPr lang="en-US" sz="1900" dirty="0">
                <a:solidFill>
                  <a:schemeClr val="tx1"/>
                </a:solidFill>
              </a:rPr>
              <a:t>month</a:t>
            </a:r>
          </a:p>
          <a:p>
            <a:pPr marL="622300" lvl="2"/>
            <a:r>
              <a:rPr lang="en-US" sz="1900" dirty="0">
                <a:solidFill>
                  <a:schemeClr val="tx1"/>
                </a:solidFill>
              </a:rPr>
              <a:t>Turbidity – Once per </a:t>
            </a:r>
            <a:r>
              <a:rPr lang="en-US" sz="1900" dirty="0" smtClean="0">
                <a:solidFill>
                  <a:schemeClr val="tx1"/>
                </a:solidFill>
              </a:rPr>
              <a:t>day</a:t>
            </a:r>
          </a:p>
          <a:p>
            <a:pPr marL="622300" lvl="2"/>
            <a:r>
              <a:rPr lang="en-US" sz="1900" dirty="0" smtClean="0">
                <a:solidFill>
                  <a:schemeClr val="tx1"/>
                </a:solidFill>
              </a:rPr>
              <a:t>Inorganic </a:t>
            </a:r>
            <a:r>
              <a:rPr lang="en-US" sz="1900" dirty="0">
                <a:solidFill>
                  <a:schemeClr val="tx1"/>
                </a:solidFill>
              </a:rPr>
              <a:t>Chemicals </a:t>
            </a:r>
            <a:r>
              <a:rPr lang="en-US" sz="1900" dirty="0" smtClean="0">
                <a:solidFill>
                  <a:schemeClr val="tx1"/>
                </a:solidFill>
              </a:rPr>
              <a:t>(includes metals and nutrients) – Annually</a:t>
            </a:r>
          </a:p>
          <a:p>
            <a:pPr marL="622300" lvl="2"/>
            <a:r>
              <a:rPr lang="en-US" sz="1900" dirty="0" smtClean="0">
                <a:solidFill>
                  <a:schemeClr val="tx1"/>
                </a:solidFill>
              </a:rPr>
              <a:t>Volatile </a:t>
            </a:r>
            <a:r>
              <a:rPr lang="en-US" sz="1900" dirty="0">
                <a:solidFill>
                  <a:schemeClr val="tx1"/>
                </a:solidFill>
              </a:rPr>
              <a:t>Organic Chemicals (</a:t>
            </a:r>
            <a:r>
              <a:rPr lang="en-US" sz="1900" dirty="0" smtClean="0">
                <a:solidFill>
                  <a:schemeClr val="tx1"/>
                </a:solidFill>
              </a:rPr>
              <a:t>VOCs) </a:t>
            </a:r>
            <a:r>
              <a:rPr lang="en-US" sz="1900" dirty="0">
                <a:solidFill>
                  <a:schemeClr val="tx1"/>
                </a:solidFill>
              </a:rPr>
              <a:t>– Annually</a:t>
            </a:r>
          </a:p>
          <a:p>
            <a:pPr marL="622300" lvl="2"/>
            <a:r>
              <a:rPr lang="en-US" sz="1900" dirty="0">
                <a:solidFill>
                  <a:schemeClr val="tx1"/>
                </a:solidFill>
              </a:rPr>
              <a:t>Synthetic Organic Chemicals (</a:t>
            </a:r>
            <a:r>
              <a:rPr lang="en-US" sz="1900" dirty="0" smtClean="0">
                <a:solidFill>
                  <a:schemeClr val="tx1"/>
                </a:solidFill>
              </a:rPr>
              <a:t>SOCs) </a:t>
            </a:r>
            <a:r>
              <a:rPr lang="en-US" sz="1900" dirty="0">
                <a:solidFill>
                  <a:schemeClr val="tx1"/>
                </a:solidFill>
              </a:rPr>
              <a:t>– 2 quarterly samples per </a:t>
            </a:r>
            <a:r>
              <a:rPr lang="en-US" sz="1900" dirty="0" smtClean="0">
                <a:solidFill>
                  <a:schemeClr val="tx1"/>
                </a:solidFill>
              </a:rPr>
              <a:t>year</a:t>
            </a:r>
            <a:endParaRPr lang="en-US" sz="1900" dirty="0">
              <a:solidFill>
                <a:schemeClr val="tx1"/>
              </a:solidFill>
            </a:endParaRPr>
          </a:p>
          <a:p>
            <a:pPr marL="622300" lvl="2"/>
            <a:r>
              <a:rPr lang="en-US" sz="1900" dirty="0" smtClean="0">
                <a:solidFill>
                  <a:schemeClr val="tx1"/>
                </a:solidFill>
              </a:rPr>
              <a:t>Gross </a:t>
            </a:r>
            <a:r>
              <a:rPr lang="en-US" sz="1900" dirty="0">
                <a:solidFill>
                  <a:schemeClr val="tx1"/>
                </a:solidFill>
              </a:rPr>
              <a:t>Alpha Particle Activity, Radium-226, Radium-228, Uranium – Once every 9 </a:t>
            </a:r>
            <a:r>
              <a:rPr lang="en-US" sz="1900" dirty="0" smtClean="0">
                <a:solidFill>
                  <a:schemeClr val="tx1"/>
                </a:solidFill>
              </a:rPr>
              <a:t>years</a:t>
            </a:r>
            <a:endParaRPr lang="en-US" dirty="0">
              <a:solidFill>
                <a:schemeClr val="tx1"/>
              </a:solidFill>
            </a:endParaRPr>
          </a:p>
        </p:txBody>
      </p:sp>
      <p:sp>
        <p:nvSpPr>
          <p:cNvPr id="4" name="TextBox 3"/>
          <p:cNvSpPr txBox="1"/>
          <p:nvPr/>
        </p:nvSpPr>
        <p:spPr>
          <a:xfrm>
            <a:off x="609600" y="6066159"/>
            <a:ext cx="7696200" cy="400110"/>
          </a:xfrm>
          <a:prstGeom prst="rect">
            <a:avLst/>
          </a:prstGeom>
          <a:noFill/>
          <a:ln>
            <a:solidFill>
              <a:schemeClr val="accent2">
                <a:lumMod val="75000"/>
              </a:schemeClr>
            </a:solidFill>
          </a:ln>
        </p:spPr>
        <p:txBody>
          <a:bodyPr wrap="square" rtlCol="0">
            <a:spAutoFit/>
          </a:bodyPr>
          <a:lstStyle/>
          <a:p>
            <a:pPr algn="ctr"/>
            <a:r>
              <a:rPr lang="en-US" sz="2000" b="1" i="1" dirty="0" smtClean="0"/>
              <a:t>Please note that a </a:t>
            </a:r>
            <a:r>
              <a:rPr lang="en-US" sz="2000" b="1" i="1" dirty="0"/>
              <a:t>detection does not mean an </a:t>
            </a:r>
            <a:r>
              <a:rPr lang="en-US" sz="2000" b="1" i="1" dirty="0" smtClean="0"/>
              <a:t>exceedance</a:t>
            </a:r>
            <a:r>
              <a:rPr lang="en-US" dirty="0" smtClean="0"/>
              <a:t>.</a:t>
            </a:r>
            <a:endParaRPr lang="en-US" dirty="0"/>
          </a:p>
        </p:txBody>
      </p:sp>
    </p:spTree>
    <p:extLst>
      <p:ext uri="{BB962C8B-B14F-4D97-AF65-F5344CB8AC3E}">
        <p14:creationId xmlns:p14="http://schemas.microsoft.com/office/powerpoint/2010/main" val="3452324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smtClean="0"/>
              <a:t>Consumer Confidence Reports</a:t>
            </a:r>
            <a:endParaRPr lang="en-US" dirty="0"/>
          </a:p>
        </p:txBody>
      </p:sp>
      <p:sp>
        <p:nvSpPr>
          <p:cNvPr id="3" name="Content Placeholder 2"/>
          <p:cNvSpPr>
            <a:spLocks noGrp="1"/>
          </p:cNvSpPr>
          <p:nvPr>
            <p:ph idx="1"/>
          </p:nvPr>
        </p:nvSpPr>
        <p:spPr>
          <a:xfrm>
            <a:off x="304800" y="1219200"/>
            <a:ext cx="8686800" cy="3962400"/>
          </a:xfrm>
        </p:spPr>
        <p:txBody>
          <a:bodyPr>
            <a:normAutofit/>
          </a:bodyPr>
          <a:lstStyle/>
          <a:p>
            <a:pPr marL="0" indent="0">
              <a:buNone/>
            </a:pPr>
            <a:r>
              <a:rPr lang="en-US" dirty="0" smtClean="0">
                <a:solidFill>
                  <a:schemeClr val="tx1"/>
                </a:solidFill>
              </a:rPr>
              <a:t>Recent Town of Cecilton CCR findings (2014 - 2016):</a:t>
            </a:r>
          </a:p>
          <a:p>
            <a:pPr marL="568325" lvl="1">
              <a:buClr>
                <a:schemeClr val="accent1">
                  <a:lumMod val="60000"/>
                  <a:lumOff val="40000"/>
                </a:schemeClr>
              </a:buClr>
            </a:pPr>
            <a:r>
              <a:rPr lang="en-US" dirty="0" smtClean="0">
                <a:solidFill>
                  <a:schemeClr val="tx1"/>
                </a:solidFill>
              </a:rPr>
              <a:t>While there were some detections, there were </a:t>
            </a:r>
            <a:r>
              <a:rPr lang="en-US" b="1" dirty="0" smtClean="0">
                <a:solidFill>
                  <a:schemeClr val="tx1"/>
                </a:solidFill>
              </a:rPr>
              <a:t>NO</a:t>
            </a:r>
            <a:r>
              <a:rPr lang="en-US" dirty="0" smtClean="0">
                <a:solidFill>
                  <a:schemeClr val="tx1"/>
                </a:solidFill>
              </a:rPr>
              <a:t> </a:t>
            </a:r>
            <a:r>
              <a:rPr lang="en-US" b="1" dirty="0" smtClean="0">
                <a:solidFill>
                  <a:schemeClr val="tx1"/>
                </a:solidFill>
              </a:rPr>
              <a:t>exceedances</a:t>
            </a:r>
            <a:r>
              <a:rPr lang="en-US" dirty="0" smtClean="0">
                <a:solidFill>
                  <a:schemeClr val="tx1"/>
                </a:solidFill>
              </a:rPr>
              <a:t>. </a:t>
            </a:r>
          </a:p>
          <a:p>
            <a:pPr marL="568325" lvl="1">
              <a:buClr>
                <a:schemeClr val="accent1">
                  <a:lumMod val="60000"/>
                  <a:lumOff val="40000"/>
                </a:schemeClr>
              </a:buClr>
            </a:pPr>
            <a:r>
              <a:rPr lang="en-US" dirty="0" smtClean="0">
                <a:solidFill>
                  <a:schemeClr val="tx1"/>
                </a:solidFill>
              </a:rPr>
              <a:t>Most of the detections were caused by:</a:t>
            </a:r>
          </a:p>
          <a:p>
            <a:pPr lvl="2"/>
            <a:r>
              <a:rPr lang="en-US" dirty="0" smtClean="0">
                <a:solidFill>
                  <a:schemeClr val="tx1"/>
                </a:solidFill>
              </a:rPr>
              <a:t>Byproducts of the disinfection process</a:t>
            </a:r>
          </a:p>
          <a:p>
            <a:pPr lvl="2"/>
            <a:r>
              <a:rPr lang="en-US" dirty="0" smtClean="0">
                <a:solidFill>
                  <a:schemeClr val="tx1"/>
                </a:solidFill>
              </a:rPr>
              <a:t>Byproducts of chlorination</a:t>
            </a:r>
          </a:p>
          <a:p>
            <a:pPr lvl="2"/>
            <a:r>
              <a:rPr lang="en-US" dirty="0" smtClean="0">
                <a:solidFill>
                  <a:schemeClr val="tx1"/>
                </a:solidFill>
              </a:rPr>
              <a:t>Natural occurrences from surrounding geological formations</a:t>
            </a:r>
          </a:p>
          <a:p>
            <a:pPr lvl="2"/>
            <a:endParaRPr lang="en-US" dirty="0">
              <a:solidFill>
                <a:schemeClr val="tx1"/>
              </a:solidFill>
            </a:endParaRPr>
          </a:p>
          <a:p>
            <a:pPr marL="0" indent="0">
              <a:buNone/>
            </a:pPr>
            <a:endParaRPr lang="en-US" dirty="0" smtClean="0">
              <a:solidFill>
                <a:schemeClr val="tx1"/>
              </a:solidFill>
            </a:endParaRPr>
          </a:p>
        </p:txBody>
      </p:sp>
      <p:sp>
        <p:nvSpPr>
          <p:cNvPr id="4" name="TextBox 3"/>
          <p:cNvSpPr txBox="1"/>
          <p:nvPr/>
        </p:nvSpPr>
        <p:spPr>
          <a:xfrm>
            <a:off x="2057400" y="5173679"/>
            <a:ext cx="4572000" cy="646331"/>
          </a:xfrm>
          <a:prstGeom prst="rect">
            <a:avLst/>
          </a:prstGeom>
          <a:noFill/>
        </p:spPr>
        <p:txBody>
          <a:bodyPr wrap="square" rtlCol="0">
            <a:spAutoFit/>
          </a:bodyPr>
          <a:lstStyle/>
          <a:p>
            <a:pPr algn="ctr"/>
            <a:r>
              <a:rPr lang="en-US" dirty="0"/>
              <a:t>If you have any questions, please contact:</a:t>
            </a:r>
          </a:p>
          <a:p>
            <a:pPr marL="685800" lvl="2" indent="0" algn="ctr">
              <a:buNone/>
            </a:pPr>
            <a:r>
              <a:rPr lang="en-US" dirty="0" smtClean="0"/>
              <a:t>     </a:t>
            </a:r>
            <a:endParaRPr lang="en-US" dirty="0"/>
          </a:p>
        </p:txBody>
      </p:sp>
      <p:sp>
        <p:nvSpPr>
          <p:cNvPr id="5" name="TextBox 4"/>
          <p:cNvSpPr txBox="1"/>
          <p:nvPr/>
        </p:nvSpPr>
        <p:spPr>
          <a:xfrm>
            <a:off x="1981200" y="5499376"/>
            <a:ext cx="4191000" cy="1200329"/>
          </a:xfrm>
          <a:prstGeom prst="rect">
            <a:avLst/>
          </a:prstGeom>
          <a:noFill/>
        </p:spPr>
        <p:txBody>
          <a:bodyPr wrap="square" rtlCol="0">
            <a:spAutoFit/>
          </a:bodyPr>
          <a:lstStyle/>
          <a:p>
            <a:pPr marL="685800" lvl="2" indent="0">
              <a:buNone/>
            </a:pPr>
            <a:r>
              <a:rPr lang="en-US" dirty="0" smtClean="0"/>
              <a:t>     The </a:t>
            </a:r>
            <a:r>
              <a:rPr lang="en-US" dirty="0"/>
              <a:t>Town of Cecilton, MD</a:t>
            </a:r>
          </a:p>
          <a:p>
            <a:pPr marL="685800" lvl="2" indent="0">
              <a:buNone/>
            </a:pPr>
            <a:r>
              <a:rPr lang="en-US" dirty="0"/>
              <a:t>     P.O. Box 317</a:t>
            </a:r>
          </a:p>
          <a:p>
            <a:pPr marL="685800" lvl="2" indent="0">
              <a:buNone/>
            </a:pPr>
            <a:r>
              <a:rPr lang="en-US" dirty="0"/>
              <a:t>     Cecilton, Maryland 21913</a:t>
            </a:r>
          </a:p>
          <a:p>
            <a:pPr marL="685800" lvl="2" indent="0">
              <a:buNone/>
            </a:pPr>
            <a:r>
              <a:rPr lang="en-US" dirty="0"/>
              <a:t>	  Phone: (410)-275-2692</a:t>
            </a:r>
          </a:p>
        </p:txBody>
      </p:sp>
    </p:spTree>
    <p:extLst>
      <p:ext uri="{BB962C8B-B14F-4D97-AF65-F5344CB8AC3E}">
        <p14:creationId xmlns:p14="http://schemas.microsoft.com/office/powerpoint/2010/main" val="4195183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35424"/>
          </a:xfrm>
        </p:spPr>
        <p:txBody>
          <a:bodyPr/>
          <a:lstStyle/>
          <a:p>
            <a:r>
              <a:rPr lang="en-US" dirty="0" smtClean="0"/>
              <a:t>Resources 	</a:t>
            </a:r>
            <a:endParaRPr lang="en-US" dirty="0"/>
          </a:p>
        </p:txBody>
      </p:sp>
      <p:sp>
        <p:nvSpPr>
          <p:cNvPr id="3" name="Content Placeholder 2"/>
          <p:cNvSpPr>
            <a:spLocks noGrp="1"/>
          </p:cNvSpPr>
          <p:nvPr>
            <p:ph idx="1"/>
          </p:nvPr>
        </p:nvSpPr>
        <p:spPr>
          <a:xfrm>
            <a:off x="549275" y="1600200"/>
            <a:ext cx="8042276" cy="4876799"/>
          </a:xfrm>
        </p:spPr>
        <p:txBody>
          <a:bodyPr>
            <a:normAutofit lnSpcReduction="10000"/>
          </a:bodyPr>
          <a:lstStyle/>
          <a:p>
            <a:pPr marL="0" indent="0">
              <a:buNone/>
            </a:pPr>
            <a:r>
              <a:rPr lang="en-US" dirty="0" smtClean="0">
                <a:solidFill>
                  <a:schemeClr val="tx1"/>
                </a:solidFill>
              </a:rPr>
              <a:t>For more information:</a:t>
            </a:r>
          </a:p>
          <a:p>
            <a:pPr lvl="1"/>
            <a:r>
              <a:rPr lang="en-US" dirty="0" smtClean="0">
                <a:solidFill>
                  <a:schemeClr val="tx1"/>
                </a:solidFill>
              </a:rPr>
              <a:t>Federal:</a:t>
            </a:r>
          </a:p>
          <a:p>
            <a:pPr lvl="2"/>
            <a:r>
              <a:rPr lang="en-US" dirty="0">
                <a:solidFill>
                  <a:schemeClr val="tx1"/>
                </a:solidFill>
                <a:hlinkClick r:id="rId2"/>
              </a:rPr>
              <a:t>https://</a:t>
            </a:r>
            <a:r>
              <a:rPr lang="en-US" dirty="0" smtClean="0">
                <a:solidFill>
                  <a:schemeClr val="tx1"/>
                </a:solidFill>
                <a:hlinkClick r:id="rId2"/>
              </a:rPr>
              <a:t>www.epa.gov/sdwa</a:t>
            </a:r>
            <a:r>
              <a:rPr lang="en-US" dirty="0" smtClean="0">
                <a:solidFill>
                  <a:schemeClr val="tx1"/>
                </a:solidFill>
              </a:rPr>
              <a:t> </a:t>
            </a:r>
          </a:p>
          <a:p>
            <a:pPr lvl="2"/>
            <a:r>
              <a:rPr lang="en-US" dirty="0">
                <a:solidFill>
                  <a:schemeClr val="tx1"/>
                </a:solidFill>
                <a:hlinkClick r:id="rId3"/>
              </a:rPr>
              <a:t>https://</a:t>
            </a:r>
            <a:r>
              <a:rPr lang="en-US" dirty="0" smtClean="0">
                <a:solidFill>
                  <a:schemeClr val="tx1"/>
                </a:solidFill>
                <a:hlinkClick r:id="rId3"/>
              </a:rPr>
              <a:t>www.epa.gov/dwregdev/drinking-water-regulations-and-contaminants</a:t>
            </a:r>
            <a:r>
              <a:rPr lang="en-US" dirty="0" smtClean="0">
                <a:solidFill>
                  <a:schemeClr val="tx1"/>
                </a:solidFill>
              </a:rPr>
              <a:t> </a:t>
            </a:r>
          </a:p>
          <a:p>
            <a:pPr lvl="2"/>
            <a:r>
              <a:rPr lang="en-US" dirty="0" smtClean="0">
                <a:solidFill>
                  <a:schemeClr val="tx1"/>
                </a:solidFill>
                <a:hlinkClick r:id="rId4"/>
              </a:rPr>
              <a:t>https</a:t>
            </a:r>
            <a:r>
              <a:rPr lang="en-US" dirty="0">
                <a:solidFill>
                  <a:schemeClr val="tx1"/>
                </a:solidFill>
                <a:hlinkClick r:id="rId4"/>
              </a:rPr>
              <a:t>://</a:t>
            </a:r>
            <a:r>
              <a:rPr lang="en-US" dirty="0" smtClean="0">
                <a:solidFill>
                  <a:schemeClr val="tx1"/>
                </a:solidFill>
                <a:hlinkClick r:id="rId4"/>
              </a:rPr>
              <a:t>www.epa.gov/environmental-topics/water-topics#what-you-can-do</a:t>
            </a:r>
            <a:r>
              <a:rPr lang="en-US" dirty="0" smtClean="0">
                <a:solidFill>
                  <a:schemeClr val="tx1"/>
                </a:solidFill>
              </a:rPr>
              <a:t> </a:t>
            </a:r>
          </a:p>
          <a:p>
            <a:pPr lvl="2"/>
            <a:r>
              <a:rPr lang="en-US" dirty="0">
                <a:solidFill>
                  <a:schemeClr val="tx1"/>
                </a:solidFill>
                <a:hlinkClick r:id="rId5"/>
              </a:rPr>
              <a:t>https://</a:t>
            </a:r>
            <a:r>
              <a:rPr lang="en-US" dirty="0" smtClean="0">
                <a:solidFill>
                  <a:schemeClr val="tx1"/>
                </a:solidFill>
                <a:hlinkClick r:id="rId5"/>
              </a:rPr>
              <a:t>www.epa.gov/dwregdev/how-epa-regulates-drinking-water-contaminants</a:t>
            </a:r>
            <a:r>
              <a:rPr lang="en-US" dirty="0" smtClean="0">
                <a:solidFill>
                  <a:schemeClr val="tx1"/>
                </a:solidFill>
              </a:rPr>
              <a:t> </a:t>
            </a:r>
          </a:p>
          <a:p>
            <a:pPr lvl="1"/>
            <a:r>
              <a:rPr lang="en-US" dirty="0" smtClean="0">
                <a:solidFill>
                  <a:schemeClr val="tx1"/>
                </a:solidFill>
              </a:rPr>
              <a:t>State:</a:t>
            </a:r>
          </a:p>
          <a:p>
            <a:pPr lvl="2"/>
            <a:r>
              <a:rPr lang="en-US" dirty="0">
                <a:solidFill>
                  <a:schemeClr val="tx1"/>
                </a:solidFill>
                <a:hlinkClick r:id="rId6"/>
              </a:rPr>
              <a:t>http://</a:t>
            </a:r>
            <a:r>
              <a:rPr lang="en-US" dirty="0" smtClean="0">
                <a:solidFill>
                  <a:schemeClr val="tx1"/>
                </a:solidFill>
                <a:hlinkClick r:id="rId6"/>
              </a:rPr>
              <a:t>mde.maryland.gov/programs/water/water_supply/Pages/index.aspx</a:t>
            </a:r>
            <a:r>
              <a:rPr lang="en-US" dirty="0" smtClean="0">
                <a:solidFill>
                  <a:schemeClr val="tx1"/>
                </a:solidFill>
              </a:rPr>
              <a:t> </a:t>
            </a:r>
          </a:p>
          <a:p>
            <a:pPr lvl="2"/>
            <a:r>
              <a:rPr lang="en-US" dirty="0" smtClean="0">
                <a:solidFill>
                  <a:schemeClr val="tx1"/>
                </a:solidFill>
                <a:hlinkClick r:id="rId7"/>
              </a:rPr>
              <a:t>http</a:t>
            </a:r>
            <a:r>
              <a:rPr lang="en-US" dirty="0">
                <a:solidFill>
                  <a:schemeClr val="tx1"/>
                </a:solidFill>
                <a:hlinkClick r:id="rId7"/>
              </a:rPr>
              <a:t>://www.dsd.state.md.us/comar/SubtitleSearch.aspx?search=26.04.01.%</a:t>
            </a:r>
            <a:r>
              <a:rPr lang="en-US" dirty="0" smtClean="0">
                <a:solidFill>
                  <a:schemeClr val="tx1"/>
                </a:solidFill>
                <a:hlinkClick r:id="rId7"/>
              </a:rPr>
              <a:t>2a</a:t>
            </a:r>
            <a:endParaRPr lang="en-US" dirty="0" smtClean="0">
              <a:solidFill>
                <a:schemeClr val="tx1"/>
              </a:solidFill>
            </a:endParaRPr>
          </a:p>
          <a:p>
            <a:pPr lvl="1"/>
            <a:endParaRPr lang="en-US" dirty="0"/>
          </a:p>
        </p:txBody>
      </p:sp>
      <p:pic>
        <p:nvPicPr>
          <p:cNvPr id="4" name="Picture 2" descr="Image result for microorganisms in drinking wat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34200" y="381000"/>
            <a:ext cx="1402080"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691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966</TotalTime>
  <Words>1161</Words>
  <Application>Microsoft Office PowerPoint</Application>
  <PresentationFormat>On-screen Show (4:3)</PresentationFormat>
  <Paragraphs>125</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Breeze</vt:lpstr>
      <vt:lpstr>Town of Cecilton  Drinking Water</vt:lpstr>
      <vt:lpstr>Overview</vt:lpstr>
      <vt:lpstr>Drinking Water Regulations</vt:lpstr>
      <vt:lpstr>Drinking Water Regulations</vt:lpstr>
      <vt:lpstr>Drinking Water Regulations</vt:lpstr>
      <vt:lpstr>Consumer Confidence Reports</vt:lpstr>
      <vt:lpstr>Consumer Confidence Reports</vt:lpstr>
      <vt:lpstr>Resources  </vt:lpstr>
    </vt:vector>
  </TitlesOfParts>
  <Company>Maryland Environmental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of Cecilton Water</dc:title>
  <dc:creator>Christine Holmburg</dc:creator>
  <cp:lastModifiedBy>Christine Holmburg</cp:lastModifiedBy>
  <cp:revision>54</cp:revision>
  <dcterms:created xsi:type="dcterms:W3CDTF">2017-06-08T10:39:15Z</dcterms:created>
  <dcterms:modified xsi:type="dcterms:W3CDTF">2017-07-13T15:53:52Z</dcterms:modified>
</cp:coreProperties>
</file>